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9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339" r:id="rId10"/>
    <p:sldId id="341" r:id="rId11"/>
    <p:sldId id="351" r:id="rId12"/>
    <p:sldId id="342" r:id="rId13"/>
    <p:sldId id="344" r:id="rId14"/>
    <p:sldId id="343" r:id="rId15"/>
    <p:sldId id="345" r:id="rId16"/>
    <p:sldId id="352" r:id="rId17"/>
    <p:sldId id="278" r:id="rId18"/>
    <p:sldId id="280" r:id="rId19"/>
    <p:sldId id="282" r:id="rId20"/>
    <p:sldId id="281" r:id="rId21"/>
    <p:sldId id="283" r:id="rId22"/>
    <p:sldId id="284" r:id="rId23"/>
    <p:sldId id="285" r:id="rId24"/>
    <p:sldId id="286" r:id="rId25"/>
    <p:sldId id="287" r:id="rId26"/>
    <p:sldId id="308" r:id="rId27"/>
    <p:sldId id="310" r:id="rId28"/>
    <p:sldId id="311" r:id="rId29"/>
    <p:sldId id="313" r:id="rId30"/>
    <p:sldId id="314" r:id="rId31"/>
    <p:sldId id="318" r:id="rId32"/>
    <p:sldId id="317" r:id="rId33"/>
    <p:sldId id="316" r:id="rId34"/>
    <p:sldId id="319" r:id="rId35"/>
    <p:sldId id="320" r:id="rId36"/>
    <p:sldId id="321" r:id="rId37"/>
    <p:sldId id="322" r:id="rId38"/>
    <p:sldId id="323" r:id="rId39"/>
    <p:sldId id="324" r:id="rId40"/>
    <p:sldId id="329" r:id="rId41"/>
    <p:sldId id="330" r:id="rId42"/>
    <p:sldId id="331" r:id="rId43"/>
    <p:sldId id="309" r:id="rId44"/>
    <p:sldId id="328" r:id="rId45"/>
    <p:sldId id="327" r:id="rId46"/>
    <p:sldId id="326" r:id="rId47"/>
    <p:sldId id="325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260" r:id="rId56"/>
    <p:sldId id="279" r:id="rId57"/>
    <p:sldId id="261" r:id="rId58"/>
    <p:sldId id="263" r:id="rId59"/>
    <p:sldId id="264" r:id="rId60"/>
    <p:sldId id="262" r:id="rId61"/>
    <p:sldId id="265" r:id="rId62"/>
    <p:sldId id="289" r:id="rId63"/>
    <p:sldId id="291" r:id="rId64"/>
    <p:sldId id="292" r:id="rId65"/>
    <p:sldId id="293" r:id="rId66"/>
    <p:sldId id="294" r:id="rId67"/>
    <p:sldId id="295" r:id="rId68"/>
    <p:sldId id="296" r:id="rId69"/>
    <p:sldId id="297" r:id="rId70"/>
    <p:sldId id="298" r:id="rId71"/>
    <p:sldId id="350" r:id="rId72"/>
    <p:sldId id="353" r:id="rId73"/>
    <p:sldId id="299" r:id="rId74"/>
    <p:sldId id="266" r:id="rId75"/>
    <p:sldId id="347" r:id="rId76"/>
    <p:sldId id="348" r:id="rId77"/>
    <p:sldId id="346" r:id="rId78"/>
    <p:sldId id="305" r:id="rId79"/>
    <p:sldId id="267" r:id="rId80"/>
    <p:sldId id="306" r:id="rId81"/>
    <p:sldId id="307" r:id="rId82"/>
    <p:sldId id="304" r:id="rId83"/>
    <p:sldId id="349" r:id="rId84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-11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D7247-353A-43A8-81C6-2936BFE76592}" type="datetimeFigureOut">
              <a:rPr lang="fr-FR" smtClean="0"/>
              <a:pPr/>
              <a:t>28/05/2009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F92EB-A7CE-415A-BB61-3CE27B14360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3E772-8BF0-4CF2-83E6-5142FA7A867D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64AD5-103A-4DDA-8C95-D28277712AA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C1152-5F57-4F9A-A128-B03864D08955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607F8-382B-412D-8648-AE4D9F5881A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8E88A-01CD-4FD6-8D2C-C113F1504DFD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63060-FB2A-4832-A04A-C9BB4BD6576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96F41-06E2-41A8-845D-5AFFB28A720F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F37433-6810-4C4A-AFCB-45101B84132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1F95D-8D5F-4415-934E-BE16968712DD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B361D-EB7F-461C-A48F-6B71C589508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1ABAB-2F1A-4BE1-8528-FAE07558FAF8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8A1F4-26DA-46D4-AF90-E40C6A7347F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D8874-E29D-4B77-9A0D-9691E2835D9D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7D0E0-F7CC-468A-8A7F-C50A016E96B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3BFC2-94B2-44B2-A5F1-E2378670D62C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0D175-54A5-42ED-B1BC-9F0C2AC71FF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DCFC2-0D33-425B-91C0-756F0CC0B0A4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784AD-1741-43F1-B938-2E280928EE4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D22A9-295C-4B36-87CE-50E5934A1AD4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26A15-9BB5-44F4-AC01-328FDA5181C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2CEB4-B11F-4061-8C5A-8CF6237801C7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E0E38-D9D9-4FE5-A357-148239B2D20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32A7FC0-61D4-4BAE-98D3-4F79D595CCAD}" type="datetime1">
              <a:rPr lang="fr-FR" smtClean="0"/>
              <a:pPr>
                <a:defRPr/>
              </a:pPr>
              <a:t>28/05/2009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99BB9A0-D2C7-4712-B860-3132583F541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14625" y="142875"/>
            <a:ext cx="5872163" cy="939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 </a:t>
            </a:r>
            <a:r>
              <a:rPr lang="fr-FR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</a:t>
            </a:r>
            <a:r>
              <a:rPr lang="fr-FR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</a:t>
            </a:r>
          </a:p>
        </p:txBody>
      </p:sp>
      <p:sp>
        <p:nvSpPr>
          <p:cNvPr id="2051" name="Text Box 15"/>
          <p:cNvSpPr txBox="1">
            <a:spLocks noChangeArrowheads="1"/>
          </p:cNvSpPr>
          <p:nvPr/>
        </p:nvSpPr>
        <p:spPr bwMode="auto">
          <a:xfrm>
            <a:off x="357188" y="3286125"/>
            <a:ext cx="31242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000">
                <a:solidFill>
                  <a:schemeClr val="bg1"/>
                </a:solidFill>
                <a:latin typeface="Calibri" pitchFamily="34" charset="0"/>
              </a:rPr>
              <a:t>Patrice LEGUESDRON</a:t>
            </a:r>
          </a:p>
          <a:p>
            <a:pPr algn="ctr">
              <a:spcBef>
                <a:spcPct val="50000"/>
              </a:spcBef>
            </a:pPr>
            <a:r>
              <a:rPr lang="fr-FR" sz="2000">
                <a:solidFill>
                  <a:schemeClr val="bg1"/>
                </a:solidFill>
                <a:latin typeface="Calibri" pitchFamily="34" charset="0"/>
              </a:rPr>
              <a:t>Laurent MONIER</a:t>
            </a:r>
          </a:p>
          <a:p>
            <a:pPr algn="ctr">
              <a:spcBef>
                <a:spcPct val="50000"/>
              </a:spcBef>
            </a:pPr>
            <a:r>
              <a:rPr lang="fr-FR" sz="2000">
                <a:solidFill>
                  <a:schemeClr val="bg1"/>
                </a:solidFill>
                <a:latin typeface="Calibri" pitchFamily="34" charset="0"/>
              </a:rPr>
              <a:t>Fulgence RAZAFIMAHERY</a:t>
            </a:r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357188" y="2857500"/>
            <a:ext cx="3124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Encadreurs</a:t>
            </a:r>
          </a:p>
        </p:txBody>
      </p:sp>
      <p:sp>
        <p:nvSpPr>
          <p:cNvPr id="2053" name="Text Box 15"/>
          <p:cNvSpPr txBox="1">
            <a:spLocks noChangeArrowheads="1"/>
          </p:cNvSpPr>
          <p:nvPr/>
        </p:nvSpPr>
        <p:spPr bwMode="auto">
          <a:xfrm>
            <a:off x="5857875" y="3500438"/>
            <a:ext cx="2571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000">
                <a:solidFill>
                  <a:schemeClr val="bg1"/>
                </a:solidFill>
                <a:latin typeface="Calibri" pitchFamily="34" charset="0"/>
              </a:rPr>
              <a:t>Mireille DUCASSÉ</a:t>
            </a:r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5572125" y="2928938"/>
            <a:ext cx="3124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Rapporteur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-142875" y="6357938"/>
            <a:ext cx="79295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b="1">
                <a:solidFill>
                  <a:schemeClr val="bg1"/>
                </a:solidFill>
                <a:latin typeface="Calibri" pitchFamily="34" charset="0"/>
              </a:rPr>
              <a:t>CHAUDET Yoann, GARCIA Paul, GAUTIER Quentin, LE SQUER Nicolas, MUSSET Nicolas, VILLOING Xavier</a:t>
            </a:r>
          </a:p>
        </p:txBody>
      </p:sp>
      <p:sp>
        <p:nvSpPr>
          <p:cNvPr id="2057" name="Text Box 18"/>
          <p:cNvSpPr txBox="1">
            <a:spLocks noChangeArrowheads="1"/>
          </p:cNvSpPr>
          <p:nvPr/>
        </p:nvSpPr>
        <p:spPr bwMode="auto">
          <a:xfrm>
            <a:off x="-285750" y="1143000"/>
            <a:ext cx="3124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600" b="1">
                <a:solidFill>
                  <a:schemeClr val="bg2"/>
                </a:solidFill>
                <a:latin typeface="Calibri" pitchFamily="34" charset="0"/>
              </a:rPr>
              <a:t>28/05/09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graphique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Première version : assistant</a:t>
            </a: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caractéristiques</a:t>
            </a:r>
          </a:p>
          <a:p>
            <a:pPr marL="1143000" marR="0" lvl="2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étapes balisées et progressives</a:t>
            </a: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avantages / inconvénients</a:t>
            </a:r>
          </a:p>
          <a:p>
            <a:pPr marL="1143000" marR="0" lvl="2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facilité d’utilisation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peu flexible, peu de liberté pour l’utilisateur</a:t>
            </a:r>
          </a:p>
          <a:p>
            <a:pPr marL="1143000" marR="0" lvl="2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version : mode projet</a:t>
            </a: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caractéristiques</a:t>
            </a:r>
          </a:p>
          <a:p>
            <a:pPr marL="1143000" marR="0" lvl="2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espace de travail</a:t>
            </a:r>
          </a:p>
          <a:p>
            <a:pPr marL="1143000" marR="0" lvl="2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multi-fenêtré</a:t>
            </a: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avantages / inconvénients</a:t>
            </a:r>
          </a:p>
          <a:p>
            <a:pPr marL="1143000" marR="0" lvl="2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utilisation un peu plus experte</a:t>
            </a:r>
          </a:p>
          <a:p>
            <a:pPr marL="1143000" marR="0" lvl="2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flexibilité</a:t>
            </a:r>
          </a:p>
          <a:p>
            <a:pPr marL="1143000" marR="0" lvl="2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642938"/>
            <a:ext cx="5214942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Interface graphique (1/4)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graphique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642938"/>
            <a:ext cx="5214942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Interface graphique (2/4)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8596" y="178592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Architecture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utilisation de la librairie Qt</a:t>
            </a: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nombreuses classes disponibles</a:t>
            </a:r>
          </a:p>
          <a:p>
            <a:pPr lvl="3"/>
            <a:r>
              <a:rPr lang="fr-FR" sz="2400" dirty="0" smtClean="0">
                <a:solidFill>
                  <a:schemeClr val="bg1"/>
                </a:solidFill>
                <a:latin typeface="+mj-lt"/>
              </a:rPr>
              <a:t>structures de donnée</a:t>
            </a:r>
          </a:p>
          <a:p>
            <a:pPr lvl="3"/>
            <a:r>
              <a:rPr lang="fr-FR" sz="2400" dirty="0" smtClean="0">
                <a:solidFill>
                  <a:schemeClr val="bg1"/>
                </a:solidFill>
                <a:latin typeface="+mj-lt"/>
              </a:rPr>
              <a:t>classes de disposition</a:t>
            </a:r>
          </a:p>
          <a:p>
            <a:pPr lvl="3"/>
            <a:r>
              <a:rPr lang="fr-FR" sz="2400" dirty="0" smtClean="0">
                <a:solidFill>
                  <a:schemeClr val="bg1"/>
                </a:solidFill>
                <a:latin typeface="+mj-lt"/>
              </a:rPr>
              <a:t>boutons, menus, zones de saisie, etc</a:t>
            </a:r>
            <a:r>
              <a:rPr lang="fr-FR" sz="2400" dirty="0" smtClean="0">
                <a:solidFill>
                  <a:schemeClr val="bg1"/>
                </a:solidFill>
              </a:rPr>
              <a:t>.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graphique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642938"/>
            <a:ext cx="5214942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Interface graphique (3/4)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Architecture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 classes principales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MainWindow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(hérite </a:t>
            </a: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QMainWindow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gère la zone MDI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gère les menus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affiche les barres d’outils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Monofin (hérite </a:t>
            </a: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QWidget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gère la zone de dessin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gère les barres d’outils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graphique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642938"/>
            <a:ext cx="5214942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Interface graphique (4/4)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539750" y="2708275"/>
            <a:ext cx="1225550" cy="576263"/>
            <a:chOff x="1429" y="1888"/>
            <a:chExt cx="590" cy="862"/>
          </a:xfrm>
          <a:solidFill>
            <a:schemeClr val="bg1"/>
          </a:solidFill>
        </p:grpSpPr>
        <p:sp>
          <p:nvSpPr>
            <p:cNvPr id="6" name="AutoShape 9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sz="1200" b="1"/>
                <a:t>MainWindow</a:t>
              </a:r>
            </a:p>
          </p:txBody>
        </p:sp>
      </p:grpSp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2266950" y="2708275"/>
            <a:ext cx="1225550" cy="576263"/>
            <a:chOff x="1429" y="1888"/>
            <a:chExt cx="590" cy="862"/>
          </a:xfrm>
          <a:solidFill>
            <a:schemeClr val="bg1"/>
          </a:solidFill>
        </p:grpSpPr>
        <p:sp>
          <p:nvSpPr>
            <p:cNvPr id="9" name="AutoShape 12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sz="1200" b="1"/>
                <a:t>QMdiArea</a:t>
              </a:r>
            </a:p>
          </p:txBody>
        </p:sp>
      </p:grpSp>
      <p:grpSp>
        <p:nvGrpSpPr>
          <p:cNvPr id="11" name="Group 14"/>
          <p:cNvGrpSpPr>
            <a:grpSpLocks/>
          </p:cNvGrpSpPr>
          <p:nvPr/>
        </p:nvGrpSpPr>
        <p:grpSpPr bwMode="auto">
          <a:xfrm>
            <a:off x="5938838" y="2708275"/>
            <a:ext cx="1225550" cy="574675"/>
            <a:chOff x="1429" y="1888"/>
            <a:chExt cx="590" cy="862"/>
          </a:xfrm>
          <a:solidFill>
            <a:schemeClr val="bg1"/>
          </a:solidFill>
        </p:grpSpPr>
        <p:sp>
          <p:nvSpPr>
            <p:cNvPr id="12" name="AutoShape 15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13" name="Text Box 16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sz="1200" b="1"/>
                <a:t>Monofin</a:t>
              </a:r>
            </a:p>
          </p:txBody>
        </p:sp>
      </p:grpSp>
      <p:grpSp>
        <p:nvGrpSpPr>
          <p:cNvPr id="14" name="Group 17"/>
          <p:cNvGrpSpPr>
            <a:grpSpLocks/>
          </p:cNvGrpSpPr>
          <p:nvPr/>
        </p:nvGrpSpPr>
        <p:grpSpPr bwMode="auto">
          <a:xfrm>
            <a:off x="7739063" y="4221163"/>
            <a:ext cx="1225550" cy="574675"/>
            <a:chOff x="1429" y="1888"/>
            <a:chExt cx="590" cy="862"/>
          </a:xfrm>
          <a:solidFill>
            <a:schemeClr val="bg1"/>
          </a:solidFill>
        </p:grpSpPr>
        <p:sp>
          <p:nvSpPr>
            <p:cNvPr id="15" name="AutoShape 18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sz="1100" b="1"/>
                <a:t>PaintingScene</a:t>
              </a:r>
            </a:p>
          </p:txBody>
        </p:sp>
      </p:grpSp>
      <p:grpSp>
        <p:nvGrpSpPr>
          <p:cNvPr id="17" name="Group 20"/>
          <p:cNvGrpSpPr>
            <a:grpSpLocks/>
          </p:cNvGrpSpPr>
          <p:nvPr/>
        </p:nvGrpSpPr>
        <p:grpSpPr bwMode="auto">
          <a:xfrm>
            <a:off x="7235825" y="5516563"/>
            <a:ext cx="1225550" cy="576262"/>
            <a:chOff x="1429" y="1888"/>
            <a:chExt cx="590" cy="862"/>
          </a:xfrm>
          <a:solidFill>
            <a:schemeClr val="bg1"/>
          </a:solidFill>
        </p:grpSpPr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sz="1100" b="1"/>
                <a:t>EdgeDetection</a:t>
              </a:r>
            </a:p>
          </p:txBody>
        </p:sp>
      </p:grpSp>
      <p:grpSp>
        <p:nvGrpSpPr>
          <p:cNvPr id="20" name="Group 23"/>
          <p:cNvGrpSpPr>
            <a:grpSpLocks/>
          </p:cNvGrpSpPr>
          <p:nvPr/>
        </p:nvGrpSpPr>
        <p:grpSpPr bwMode="auto">
          <a:xfrm>
            <a:off x="4643438" y="5516563"/>
            <a:ext cx="1225550" cy="576262"/>
            <a:chOff x="1429" y="1888"/>
            <a:chExt cx="590" cy="862"/>
          </a:xfrm>
          <a:solidFill>
            <a:schemeClr val="bg1"/>
          </a:solidFill>
        </p:grpSpPr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22" name="Text Box 25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sz="1200" b="1"/>
                <a:t>Scripting</a:t>
              </a:r>
            </a:p>
          </p:txBody>
        </p:sp>
      </p:grpSp>
      <p:grpSp>
        <p:nvGrpSpPr>
          <p:cNvPr id="23" name="Group 26"/>
          <p:cNvGrpSpPr>
            <a:grpSpLocks/>
          </p:cNvGrpSpPr>
          <p:nvPr/>
        </p:nvGrpSpPr>
        <p:grpSpPr bwMode="auto">
          <a:xfrm>
            <a:off x="4643438" y="4652963"/>
            <a:ext cx="1225550" cy="576262"/>
            <a:chOff x="1429" y="1888"/>
            <a:chExt cx="590" cy="862"/>
          </a:xfrm>
          <a:solidFill>
            <a:schemeClr val="bg1"/>
          </a:solidFill>
        </p:grpSpPr>
        <p:sp>
          <p:nvSpPr>
            <p:cNvPr id="24" name="AutoShape 27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25" name="Text Box 28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sz="1200" b="1"/>
                <a:t>ProjectFile</a:t>
              </a:r>
            </a:p>
          </p:txBody>
        </p:sp>
      </p:grpSp>
      <p:grpSp>
        <p:nvGrpSpPr>
          <p:cNvPr id="26" name="Group 32"/>
          <p:cNvGrpSpPr>
            <a:grpSpLocks/>
          </p:cNvGrpSpPr>
          <p:nvPr/>
        </p:nvGrpSpPr>
        <p:grpSpPr bwMode="auto">
          <a:xfrm>
            <a:off x="539750" y="1484313"/>
            <a:ext cx="1225550" cy="576262"/>
            <a:chOff x="1429" y="1888"/>
            <a:chExt cx="590" cy="862"/>
          </a:xfrm>
          <a:solidFill>
            <a:schemeClr val="bg1"/>
          </a:solidFill>
        </p:grpSpPr>
        <p:sp>
          <p:nvSpPr>
            <p:cNvPr id="27" name="AutoShape 33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28" name="Text Box 34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sz="1100" b="1"/>
                <a:t>QMainWindow</a:t>
              </a:r>
            </a:p>
          </p:txBody>
        </p:sp>
      </p:grpSp>
      <p:cxnSp>
        <p:nvCxnSpPr>
          <p:cNvPr id="29" name="AutoShape 35"/>
          <p:cNvCxnSpPr>
            <a:cxnSpLocks noChangeShapeType="1"/>
            <a:stCxn id="7" idx="0"/>
            <a:endCxn id="28" idx="2"/>
          </p:cNvCxnSpPr>
          <p:nvPr/>
        </p:nvCxnSpPr>
        <p:spPr bwMode="auto">
          <a:xfrm flipV="1">
            <a:off x="1152525" y="2060575"/>
            <a:ext cx="0" cy="647700"/>
          </a:xfrm>
          <a:prstGeom prst="straightConnector1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round/>
            <a:headEnd/>
            <a:tailEnd type="triangle" w="lg" len="lg"/>
          </a:ln>
          <a:effectLst/>
        </p:spPr>
      </p:cxnSp>
      <p:cxnSp>
        <p:nvCxnSpPr>
          <p:cNvPr id="30" name="AutoShape 37"/>
          <p:cNvCxnSpPr>
            <a:cxnSpLocks noChangeShapeType="1"/>
            <a:stCxn id="10" idx="1"/>
            <a:endCxn id="7" idx="3"/>
          </p:cNvCxnSpPr>
          <p:nvPr/>
        </p:nvCxnSpPr>
        <p:spPr bwMode="auto">
          <a:xfrm flipH="1">
            <a:off x="1765300" y="2997200"/>
            <a:ext cx="501650" cy="0"/>
          </a:xfrm>
          <a:prstGeom prst="straightConnector1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round/>
            <a:headEnd/>
            <a:tailEnd type="diamond" w="lg" len="lg"/>
          </a:ln>
          <a:effectLst/>
        </p:spPr>
      </p:cxnSp>
      <p:cxnSp>
        <p:nvCxnSpPr>
          <p:cNvPr id="31" name="AutoShape 38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3492500" y="2995613"/>
            <a:ext cx="2446338" cy="1587"/>
          </a:xfrm>
          <a:prstGeom prst="straightConnector1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round/>
            <a:headEnd/>
            <a:tailEnd type="diamond" w="lg" len="lg"/>
          </a:ln>
          <a:effectLst/>
        </p:spPr>
      </p:cxn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3563938" y="2779713"/>
            <a:ext cx="574675" cy="27463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200">
                <a:latin typeface="Courier" pitchFamily="49" charset="0"/>
              </a:rPr>
              <a:t>0..n</a:t>
            </a:r>
          </a:p>
        </p:txBody>
      </p:sp>
      <p:cxnSp>
        <p:nvCxnSpPr>
          <p:cNvPr id="33" name="AutoShape 40"/>
          <p:cNvCxnSpPr>
            <a:cxnSpLocks noChangeShapeType="1"/>
            <a:stCxn id="25" idx="3"/>
          </p:cNvCxnSpPr>
          <p:nvPr/>
        </p:nvCxnSpPr>
        <p:spPr bwMode="auto">
          <a:xfrm flipV="1">
            <a:off x="5868988" y="3355975"/>
            <a:ext cx="358775" cy="1585913"/>
          </a:xfrm>
          <a:prstGeom prst="bentConnector2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diamond" w="lg" len="lg"/>
          </a:ln>
          <a:effectLst/>
        </p:spPr>
      </p:cxnSp>
      <p:grpSp>
        <p:nvGrpSpPr>
          <p:cNvPr id="34" name="Group 41"/>
          <p:cNvGrpSpPr>
            <a:grpSpLocks/>
          </p:cNvGrpSpPr>
          <p:nvPr/>
        </p:nvGrpSpPr>
        <p:grpSpPr bwMode="auto">
          <a:xfrm>
            <a:off x="5938838" y="1484313"/>
            <a:ext cx="1225550" cy="576262"/>
            <a:chOff x="1429" y="1888"/>
            <a:chExt cx="590" cy="862"/>
          </a:xfrm>
          <a:solidFill>
            <a:schemeClr val="bg1"/>
          </a:solidFill>
        </p:grpSpPr>
        <p:sp>
          <p:nvSpPr>
            <p:cNvPr id="35" name="AutoShape 42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36" name="Text Box 43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sz="1100" b="1"/>
                <a:t>QWidget</a:t>
              </a:r>
            </a:p>
          </p:txBody>
        </p:sp>
      </p:grpSp>
      <p:cxnSp>
        <p:nvCxnSpPr>
          <p:cNvPr id="37" name="AutoShape 44"/>
          <p:cNvCxnSpPr>
            <a:cxnSpLocks noChangeShapeType="1"/>
            <a:stCxn id="13" idx="0"/>
            <a:endCxn id="36" idx="2"/>
          </p:cNvCxnSpPr>
          <p:nvPr/>
        </p:nvCxnSpPr>
        <p:spPr bwMode="auto">
          <a:xfrm flipV="1">
            <a:off x="6551613" y="2060575"/>
            <a:ext cx="0" cy="647700"/>
          </a:xfrm>
          <a:prstGeom prst="straightConnector1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round/>
            <a:headEnd/>
            <a:tailEnd type="triangle" w="lg" len="lg"/>
          </a:ln>
          <a:effectLst/>
        </p:spPr>
      </p:cxnSp>
      <p:cxnSp>
        <p:nvCxnSpPr>
          <p:cNvPr id="38" name="AutoShape 47"/>
          <p:cNvCxnSpPr>
            <a:cxnSpLocks noChangeShapeType="1"/>
            <a:stCxn id="22" idx="3"/>
          </p:cNvCxnSpPr>
          <p:nvPr/>
        </p:nvCxnSpPr>
        <p:spPr bwMode="auto">
          <a:xfrm flipV="1">
            <a:off x="5868988" y="3355975"/>
            <a:ext cx="574675" cy="2449513"/>
          </a:xfrm>
          <a:prstGeom prst="bentConnector2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diamond" w="lg" len="lg"/>
          </a:ln>
          <a:effectLst/>
        </p:spPr>
      </p:cxnSp>
      <p:cxnSp>
        <p:nvCxnSpPr>
          <p:cNvPr id="39" name="AutoShape 48"/>
          <p:cNvCxnSpPr>
            <a:cxnSpLocks noChangeShapeType="1"/>
            <a:stCxn id="16" idx="1"/>
          </p:cNvCxnSpPr>
          <p:nvPr/>
        </p:nvCxnSpPr>
        <p:spPr bwMode="auto">
          <a:xfrm rot="10800000">
            <a:off x="6948488" y="3355975"/>
            <a:ext cx="790575" cy="1152525"/>
          </a:xfrm>
          <a:prstGeom prst="bentConnector2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diamond" w="lg" len="lg"/>
          </a:ln>
          <a:effectLst/>
        </p:spPr>
      </p:cxnSp>
      <p:cxnSp>
        <p:nvCxnSpPr>
          <p:cNvPr id="40" name="AutoShape 49"/>
          <p:cNvCxnSpPr>
            <a:cxnSpLocks noChangeShapeType="1"/>
            <a:stCxn id="19" idx="1"/>
          </p:cNvCxnSpPr>
          <p:nvPr/>
        </p:nvCxnSpPr>
        <p:spPr bwMode="auto">
          <a:xfrm rot="10800000">
            <a:off x="6659563" y="3355975"/>
            <a:ext cx="576262" cy="2449513"/>
          </a:xfrm>
          <a:prstGeom prst="bentConnector2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diamond" w="lg" len="lg"/>
          </a:ln>
          <a:effectLst/>
        </p:spPr>
      </p:cxnSp>
      <p:grpSp>
        <p:nvGrpSpPr>
          <p:cNvPr id="41" name="Group 50"/>
          <p:cNvGrpSpPr>
            <a:grpSpLocks/>
          </p:cNvGrpSpPr>
          <p:nvPr/>
        </p:nvGrpSpPr>
        <p:grpSpPr bwMode="auto">
          <a:xfrm>
            <a:off x="2268538" y="4076700"/>
            <a:ext cx="1225550" cy="576263"/>
            <a:chOff x="1429" y="1888"/>
            <a:chExt cx="590" cy="862"/>
          </a:xfrm>
          <a:solidFill>
            <a:schemeClr val="bg1"/>
          </a:solidFill>
        </p:grpSpPr>
        <p:sp>
          <p:nvSpPr>
            <p:cNvPr id="42" name="AutoShape 51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43" name="Text Box 52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sz="1200" b="1"/>
                <a:t>QToolBar</a:t>
              </a:r>
            </a:p>
          </p:txBody>
        </p:sp>
      </p:grpSp>
      <p:cxnSp>
        <p:nvCxnSpPr>
          <p:cNvPr id="44" name="AutoShape 53"/>
          <p:cNvCxnSpPr>
            <a:cxnSpLocks noChangeShapeType="1"/>
            <a:stCxn id="43" idx="3"/>
          </p:cNvCxnSpPr>
          <p:nvPr/>
        </p:nvCxnSpPr>
        <p:spPr bwMode="auto">
          <a:xfrm flipV="1">
            <a:off x="3494088" y="3141663"/>
            <a:ext cx="2373312" cy="1223962"/>
          </a:xfrm>
          <a:prstGeom prst="bentConnector3">
            <a:avLst>
              <a:gd name="adj1" fmla="val 49968"/>
            </a:avLst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diamond" w="lg" len="lg"/>
          </a:ln>
          <a:effectLst/>
        </p:spPr>
      </p:cxnSp>
      <p:cxnSp>
        <p:nvCxnSpPr>
          <p:cNvPr id="45" name="AutoShape 54"/>
          <p:cNvCxnSpPr>
            <a:cxnSpLocks noChangeShapeType="1"/>
            <a:stCxn id="7" idx="2"/>
            <a:endCxn id="43" idx="1"/>
          </p:cNvCxnSpPr>
          <p:nvPr/>
        </p:nvCxnSpPr>
        <p:spPr bwMode="auto">
          <a:xfrm rot="16200000" flipH="1">
            <a:off x="1169988" y="3267075"/>
            <a:ext cx="1081087" cy="1116013"/>
          </a:xfrm>
          <a:prstGeom prst="bentConnector2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arrow" w="lg" len="lg"/>
          </a:ln>
          <a:effectLst/>
        </p:spPr>
      </p:cxnSp>
      <p:sp>
        <p:nvSpPr>
          <p:cNvPr id="46" name="Espace réservé du numéro de diapositive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graphique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642938"/>
            <a:ext cx="442912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 Qt (1/3)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428596" y="2143116"/>
            <a:ext cx="8229600" cy="35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framework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libre et open source (LGPL)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principaux mécanismes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gestion des événements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clavier et souris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événements des 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QWidget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(ouverture, fermeture, etc.)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événements du système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graphique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442912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 Qt (2/3)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71472" y="1357298"/>
            <a:ext cx="8229600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principaux mécanismes</a:t>
            </a:r>
          </a:p>
          <a:p>
            <a:pPr marL="1143000" marR="0" lvl="2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relation parent/enfants</a:t>
            </a:r>
          </a:p>
          <a:p>
            <a:pPr marL="1600200" marR="0" lvl="3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différence avec l’héritage et l’agrégation</a:t>
            </a:r>
          </a:p>
          <a:p>
            <a:pPr marL="1600200" marR="0" lvl="3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gestion mémoire facilité</a:t>
            </a:r>
          </a:p>
          <a:p>
            <a:pPr marL="1600200" marR="0" lvl="3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Exemple :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1042988" y="3644900"/>
            <a:ext cx="1225550" cy="576263"/>
            <a:chOff x="1429" y="1888"/>
            <a:chExt cx="590" cy="862"/>
          </a:xfrm>
          <a:solidFill>
            <a:schemeClr val="bg1"/>
          </a:solidFill>
        </p:grpSpPr>
        <p:sp>
          <p:nvSpPr>
            <p:cNvPr id="9" name="AutoShape 14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>
                <a:latin typeface="+mj-lt"/>
              </a:endParaRPr>
            </a:p>
          </p:txBody>
        </p:sp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b="1">
                  <a:latin typeface="+mj-lt"/>
                </a:rPr>
                <a:t>QWidget</a:t>
              </a:r>
            </a:p>
          </p:txBody>
        </p:sp>
      </p:grpSp>
      <p:grpSp>
        <p:nvGrpSpPr>
          <p:cNvPr id="11" name="Group 16"/>
          <p:cNvGrpSpPr>
            <a:grpSpLocks/>
          </p:cNvGrpSpPr>
          <p:nvPr/>
        </p:nvGrpSpPr>
        <p:grpSpPr bwMode="auto">
          <a:xfrm>
            <a:off x="3708400" y="4652963"/>
            <a:ext cx="1225550" cy="576262"/>
            <a:chOff x="1429" y="1888"/>
            <a:chExt cx="590" cy="862"/>
          </a:xfrm>
          <a:solidFill>
            <a:schemeClr val="bg1"/>
          </a:solidFill>
        </p:grpSpPr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>
                <a:latin typeface="+mj-lt"/>
              </a:endParaRPr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b="1">
                  <a:latin typeface="+mj-lt"/>
                </a:rPr>
                <a:t>QLineEdit</a:t>
              </a:r>
            </a:p>
          </p:txBody>
        </p:sp>
      </p:grpSp>
      <p:grpSp>
        <p:nvGrpSpPr>
          <p:cNvPr id="14" name="Group 19"/>
          <p:cNvGrpSpPr>
            <a:grpSpLocks/>
          </p:cNvGrpSpPr>
          <p:nvPr/>
        </p:nvGrpSpPr>
        <p:grpSpPr bwMode="auto">
          <a:xfrm>
            <a:off x="857224" y="5516563"/>
            <a:ext cx="1571636" cy="576262"/>
            <a:chOff x="1429" y="1888"/>
            <a:chExt cx="590" cy="862"/>
          </a:xfrm>
          <a:solidFill>
            <a:schemeClr val="bg1"/>
          </a:solidFill>
        </p:grpSpPr>
        <p:sp>
          <p:nvSpPr>
            <p:cNvPr id="15" name="AutoShape 20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>
                <a:latin typeface="+mj-lt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b="1">
                  <a:latin typeface="+mj-lt"/>
                </a:rPr>
                <a:t>QPushButton</a:t>
              </a:r>
            </a:p>
          </p:txBody>
        </p:sp>
      </p:grpSp>
      <p:grpSp>
        <p:nvGrpSpPr>
          <p:cNvPr id="17" name="Group 22"/>
          <p:cNvGrpSpPr>
            <a:grpSpLocks/>
          </p:cNvGrpSpPr>
          <p:nvPr/>
        </p:nvGrpSpPr>
        <p:grpSpPr bwMode="auto">
          <a:xfrm>
            <a:off x="6227763" y="3500438"/>
            <a:ext cx="1225550" cy="576262"/>
            <a:chOff x="1429" y="1888"/>
            <a:chExt cx="590" cy="862"/>
          </a:xfrm>
          <a:solidFill>
            <a:schemeClr val="bg1"/>
          </a:solidFill>
        </p:grpSpPr>
        <p:sp>
          <p:nvSpPr>
            <p:cNvPr id="18" name="AutoShape 23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b="1">
                  <a:latin typeface="+mj-lt"/>
                </a:rPr>
                <a:t>QLayout</a:t>
              </a:r>
            </a:p>
          </p:txBody>
        </p:sp>
      </p:grpSp>
      <p:grpSp>
        <p:nvGrpSpPr>
          <p:cNvPr id="20" name="Group 25"/>
          <p:cNvGrpSpPr>
            <a:grpSpLocks/>
          </p:cNvGrpSpPr>
          <p:nvPr/>
        </p:nvGrpSpPr>
        <p:grpSpPr bwMode="auto">
          <a:xfrm>
            <a:off x="4716463" y="5445125"/>
            <a:ext cx="1225550" cy="576263"/>
            <a:chOff x="1429" y="1888"/>
            <a:chExt cx="590" cy="862"/>
          </a:xfrm>
          <a:solidFill>
            <a:schemeClr val="bg1"/>
          </a:solidFill>
        </p:grpSpPr>
        <p:sp>
          <p:nvSpPr>
            <p:cNvPr id="21" name="AutoShape 26"/>
            <p:cNvSpPr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flowChartAlternateProcess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/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862"/>
            </a:xfrm>
            <a:prstGeom prst="rect">
              <a:avLst/>
            </a:prstGeom>
            <a:grp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fr-FR" b="1" dirty="0" err="1">
                  <a:latin typeface="+mj-lt"/>
                </a:rPr>
                <a:t>QSpinBox</a:t>
              </a:r>
              <a:endParaRPr lang="fr-FR" b="1" dirty="0">
                <a:latin typeface="+mj-lt"/>
              </a:endParaRPr>
            </a:p>
          </p:txBody>
        </p:sp>
      </p:grpSp>
      <p:cxnSp>
        <p:nvCxnSpPr>
          <p:cNvPr id="23" name="AutoShape 28"/>
          <p:cNvCxnSpPr>
            <a:cxnSpLocks noChangeShapeType="1"/>
            <a:stCxn id="16" idx="0"/>
            <a:endCxn id="10" idx="2"/>
          </p:cNvCxnSpPr>
          <p:nvPr/>
        </p:nvCxnSpPr>
        <p:spPr bwMode="auto">
          <a:xfrm rot="5400000" flipH="1" flipV="1">
            <a:off x="1001702" y="4862503"/>
            <a:ext cx="1295400" cy="12721"/>
          </a:xfrm>
          <a:prstGeom prst="straightConnector1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round/>
            <a:headEnd/>
            <a:tailEnd type="diamond" w="lg" len="lg"/>
          </a:ln>
          <a:effectLst/>
        </p:spPr>
      </p:cxnSp>
      <p:cxnSp>
        <p:nvCxnSpPr>
          <p:cNvPr id="24" name="AutoShape 30"/>
          <p:cNvCxnSpPr>
            <a:cxnSpLocks noChangeShapeType="1"/>
            <a:stCxn id="19" idx="1"/>
          </p:cNvCxnSpPr>
          <p:nvPr/>
        </p:nvCxnSpPr>
        <p:spPr bwMode="auto">
          <a:xfrm rot="10800000">
            <a:off x="2339975" y="3789363"/>
            <a:ext cx="3887788" cy="0"/>
          </a:xfrm>
          <a:prstGeom prst="straightConnector1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round/>
            <a:headEnd/>
            <a:tailEnd type="diamond" w="lg" len="lg"/>
          </a:ln>
          <a:effectLst/>
        </p:spPr>
      </p:cxnSp>
      <p:cxnSp>
        <p:nvCxnSpPr>
          <p:cNvPr id="25" name="AutoShape 32"/>
          <p:cNvCxnSpPr>
            <a:cxnSpLocks noChangeShapeType="1"/>
            <a:stCxn id="22" idx="0"/>
          </p:cNvCxnSpPr>
          <p:nvPr/>
        </p:nvCxnSpPr>
        <p:spPr bwMode="auto">
          <a:xfrm rot="5400000" flipH="1">
            <a:off x="3114676" y="3230562"/>
            <a:ext cx="1439862" cy="2989263"/>
          </a:xfrm>
          <a:prstGeom prst="bentConnector2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diamond" w="lg" len="lg"/>
          </a:ln>
          <a:effectLst/>
        </p:spPr>
      </p:cxnSp>
      <p:cxnSp>
        <p:nvCxnSpPr>
          <p:cNvPr id="26" name="AutoShape 35"/>
          <p:cNvCxnSpPr>
            <a:cxnSpLocks noChangeShapeType="1"/>
            <a:stCxn id="13" idx="0"/>
          </p:cNvCxnSpPr>
          <p:nvPr/>
        </p:nvCxnSpPr>
        <p:spPr bwMode="auto">
          <a:xfrm rot="5400000" flipH="1">
            <a:off x="3078956" y="3410744"/>
            <a:ext cx="503238" cy="1981200"/>
          </a:xfrm>
          <a:prstGeom prst="bentConnector2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diamond" w="lg" len="lg"/>
          </a:ln>
          <a:effectLst/>
        </p:spPr>
      </p:cxnSp>
      <p:sp>
        <p:nvSpPr>
          <p:cNvPr id="27" name="Line 37"/>
          <p:cNvSpPr>
            <a:spLocks noChangeShapeType="1"/>
          </p:cNvSpPr>
          <p:nvPr/>
        </p:nvSpPr>
        <p:spPr bwMode="auto">
          <a:xfrm flipH="1">
            <a:off x="2916238" y="3716338"/>
            <a:ext cx="3168650" cy="0"/>
          </a:xfrm>
          <a:prstGeom prst="line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round/>
            <a:headEnd/>
            <a:tailEnd type="arrow" w="lg" len="lg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28" name="Text Box 38"/>
          <p:cNvSpPr txBox="1">
            <a:spLocks noChangeArrowheads="1"/>
          </p:cNvSpPr>
          <p:nvPr/>
        </p:nvSpPr>
        <p:spPr bwMode="auto">
          <a:xfrm>
            <a:off x="5643570" y="4500570"/>
            <a:ext cx="865188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none" w="lg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600" dirty="0">
                <a:latin typeface="+mj-lt"/>
              </a:rPr>
              <a:t>parent</a:t>
            </a:r>
          </a:p>
        </p:txBody>
      </p:sp>
      <p:sp>
        <p:nvSpPr>
          <p:cNvPr id="29" name="Text Box 39"/>
          <p:cNvSpPr txBox="1">
            <a:spLocks noChangeArrowheads="1"/>
          </p:cNvSpPr>
          <p:nvPr/>
        </p:nvSpPr>
        <p:spPr bwMode="auto">
          <a:xfrm>
            <a:off x="4000496" y="3286124"/>
            <a:ext cx="86518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none" w="lg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600" dirty="0">
                <a:latin typeface="+mj-lt"/>
              </a:rPr>
              <a:t>parent</a:t>
            </a:r>
          </a:p>
        </p:txBody>
      </p:sp>
      <p:sp>
        <p:nvSpPr>
          <p:cNvPr id="30" name="Line 43"/>
          <p:cNvSpPr>
            <a:spLocks noChangeShapeType="1"/>
          </p:cNvSpPr>
          <p:nvPr/>
        </p:nvSpPr>
        <p:spPr bwMode="auto">
          <a:xfrm flipV="1">
            <a:off x="5148263" y="4221163"/>
            <a:ext cx="863600" cy="576262"/>
          </a:xfrm>
          <a:prstGeom prst="line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round/>
            <a:headEnd/>
            <a:tailEnd type="arrow" w="lg" len="lg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31" name="Line 44"/>
          <p:cNvSpPr>
            <a:spLocks noChangeShapeType="1"/>
          </p:cNvSpPr>
          <p:nvPr/>
        </p:nvSpPr>
        <p:spPr bwMode="auto">
          <a:xfrm flipV="1">
            <a:off x="6084888" y="4292600"/>
            <a:ext cx="863600" cy="1512888"/>
          </a:xfrm>
          <a:prstGeom prst="line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round/>
            <a:headEnd/>
            <a:tailEnd type="arrow" w="lg" len="lg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32" name="Line 47"/>
          <p:cNvSpPr>
            <a:spLocks noChangeShapeType="1"/>
          </p:cNvSpPr>
          <p:nvPr/>
        </p:nvSpPr>
        <p:spPr bwMode="auto">
          <a:xfrm flipV="1">
            <a:off x="1835150" y="4437063"/>
            <a:ext cx="0" cy="936625"/>
          </a:xfrm>
          <a:prstGeom prst="line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round/>
            <a:headEnd/>
            <a:tailEnd type="arrow" w="lg" len="lg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33" name="Text Box 48"/>
          <p:cNvSpPr txBox="1">
            <a:spLocks noChangeArrowheads="1"/>
          </p:cNvSpPr>
          <p:nvPr/>
        </p:nvSpPr>
        <p:spPr bwMode="auto">
          <a:xfrm>
            <a:off x="6643702" y="5072074"/>
            <a:ext cx="86518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none" w="lg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600">
                <a:latin typeface="+mj-lt"/>
              </a:rPr>
              <a:t>parent</a:t>
            </a:r>
          </a:p>
        </p:txBody>
      </p:sp>
      <p:sp>
        <p:nvSpPr>
          <p:cNvPr id="34" name="Text Box 49"/>
          <p:cNvSpPr txBox="1">
            <a:spLocks noChangeArrowheads="1"/>
          </p:cNvSpPr>
          <p:nvPr/>
        </p:nvSpPr>
        <p:spPr bwMode="auto">
          <a:xfrm>
            <a:off x="1908175" y="4868863"/>
            <a:ext cx="865188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none" w="lg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600">
                <a:latin typeface="+mj-lt"/>
              </a:rPr>
              <a:t>parent</a:t>
            </a: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graphique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442912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Framework Qt (3/3)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28596" y="1357298"/>
            <a:ext cx="82296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principaux mécanismes</a:t>
            </a:r>
          </a:p>
          <a:p>
            <a:pPr marL="1143000" marR="0" lvl="2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signaux / slots</a:t>
            </a:r>
          </a:p>
          <a:p>
            <a:pPr marL="1600200" marR="0" lvl="3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flexibilité</a:t>
            </a:r>
          </a:p>
          <a:p>
            <a:pPr marL="1600200" marR="0" lvl="3" indent="-228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indépendance du code	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1158846" y="2825736"/>
            <a:ext cx="936625" cy="1368425"/>
            <a:chOff x="793" y="2024"/>
            <a:chExt cx="590" cy="862"/>
          </a:xfrm>
        </p:grpSpPr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793" y="2024"/>
              <a:ext cx="590" cy="862"/>
              <a:chOff x="1429" y="1888"/>
              <a:chExt cx="590" cy="862"/>
            </a:xfrm>
          </p:grpSpPr>
          <p:sp>
            <p:nvSpPr>
              <p:cNvPr id="11" name="AutoShape 6"/>
              <p:cNvSpPr>
                <a:spLocks noChangeArrowheads="1"/>
              </p:cNvSpPr>
              <p:nvPr/>
            </p:nvSpPr>
            <p:spPr bwMode="auto">
              <a:xfrm>
                <a:off x="1429" y="1888"/>
                <a:ext cx="590" cy="862"/>
              </a:xfrm>
              <a:prstGeom prst="flowChartAlternateProcess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 Box 9"/>
              <p:cNvSpPr txBox="1">
                <a:spLocks noChangeArrowheads="1"/>
              </p:cNvSpPr>
              <p:nvPr/>
            </p:nvSpPr>
            <p:spPr bwMode="auto">
              <a:xfrm>
                <a:off x="1429" y="1888"/>
                <a:ext cx="590" cy="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r>
                  <a:rPr lang="fr-FR" sz="1400">
                    <a:solidFill>
                      <a:schemeClr val="bg1"/>
                    </a:solidFill>
                  </a:rPr>
                  <a:t>Object1</a:t>
                </a:r>
              </a:p>
              <a:p>
                <a:pPr>
                  <a:spcBef>
                    <a:spcPct val="50000"/>
                  </a:spcBef>
                </a:pPr>
                <a:r>
                  <a:rPr lang="fr-FR" sz="1400">
                    <a:solidFill>
                      <a:schemeClr val="bg1"/>
                    </a:solidFill>
                  </a:rPr>
                  <a:t>signal1</a:t>
                </a:r>
                <a:br>
                  <a:rPr lang="fr-FR" sz="1400">
                    <a:solidFill>
                      <a:schemeClr val="bg1"/>
                    </a:solidFill>
                  </a:rPr>
                </a:br>
                <a:r>
                  <a:rPr lang="fr-FR" sz="1400">
                    <a:solidFill>
                      <a:schemeClr val="bg1"/>
                    </a:solidFill>
                  </a:rPr>
                  <a:t>signal2</a:t>
                </a:r>
              </a:p>
            </p:txBody>
          </p:sp>
        </p:grpSp>
        <p:sp>
          <p:nvSpPr>
            <p:cNvPr id="9" name="Line 20"/>
            <p:cNvSpPr>
              <a:spLocks noChangeShapeType="1"/>
            </p:cNvSpPr>
            <p:nvPr/>
          </p:nvSpPr>
          <p:spPr bwMode="auto">
            <a:xfrm>
              <a:off x="793" y="2251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0" name="Line 21"/>
            <p:cNvSpPr>
              <a:spLocks noChangeShapeType="1"/>
            </p:cNvSpPr>
            <p:nvPr/>
          </p:nvSpPr>
          <p:spPr bwMode="auto">
            <a:xfrm>
              <a:off x="793" y="2568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0"/>
          <p:cNvGrpSpPr>
            <a:grpSpLocks/>
          </p:cNvGrpSpPr>
          <p:nvPr/>
        </p:nvGrpSpPr>
        <p:grpSpPr bwMode="auto">
          <a:xfrm>
            <a:off x="5767359" y="2898761"/>
            <a:ext cx="936625" cy="1368425"/>
            <a:chOff x="2608" y="2069"/>
            <a:chExt cx="590" cy="862"/>
          </a:xfrm>
        </p:grpSpPr>
        <p:grpSp>
          <p:nvGrpSpPr>
            <p:cNvPr id="14" name="Group 11"/>
            <p:cNvGrpSpPr>
              <a:grpSpLocks/>
            </p:cNvGrpSpPr>
            <p:nvPr/>
          </p:nvGrpSpPr>
          <p:grpSpPr bwMode="auto">
            <a:xfrm>
              <a:off x="2608" y="2069"/>
              <a:ext cx="590" cy="862"/>
              <a:chOff x="1429" y="1888"/>
              <a:chExt cx="590" cy="862"/>
            </a:xfrm>
          </p:grpSpPr>
          <p:sp>
            <p:nvSpPr>
              <p:cNvPr id="17" name="AutoShape 12"/>
              <p:cNvSpPr>
                <a:spLocks noChangeArrowheads="1"/>
              </p:cNvSpPr>
              <p:nvPr/>
            </p:nvSpPr>
            <p:spPr bwMode="auto">
              <a:xfrm>
                <a:off x="1429" y="1888"/>
                <a:ext cx="590" cy="862"/>
              </a:xfrm>
              <a:prstGeom prst="flowChartAlternateProcess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 Box 13"/>
              <p:cNvSpPr txBox="1">
                <a:spLocks noChangeArrowheads="1"/>
              </p:cNvSpPr>
              <p:nvPr/>
            </p:nvSpPr>
            <p:spPr bwMode="auto">
              <a:xfrm>
                <a:off x="1429" y="1888"/>
                <a:ext cx="590" cy="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r>
                  <a:rPr lang="fr-FR" sz="1400">
                    <a:solidFill>
                      <a:schemeClr val="bg1"/>
                    </a:solidFill>
                  </a:rPr>
                  <a:t>Object2</a:t>
                </a:r>
              </a:p>
              <a:p>
                <a:pPr>
                  <a:spcBef>
                    <a:spcPct val="50000"/>
                  </a:spcBef>
                </a:pPr>
                <a:r>
                  <a:rPr lang="fr-FR" sz="1400">
                    <a:solidFill>
                      <a:schemeClr val="bg1"/>
                    </a:solidFill>
                  </a:rPr>
                  <a:t>signal1</a:t>
                </a:r>
              </a:p>
              <a:p>
                <a:pPr>
                  <a:spcBef>
                    <a:spcPct val="50000"/>
                  </a:spcBef>
                </a:pPr>
                <a:r>
                  <a:rPr lang="fr-FR" sz="1400">
                    <a:solidFill>
                      <a:schemeClr val="bg1"/>
                    </a:solidFill>
                  </a:rPr>
                  <a:t>slot1</a:t>
                </a:r>
                <a:br>
                  <a:rPr lang="fr-FR" sz="1400">
                    <a:solidFill>
                      <a:schemeClr val="bg1"/>
                    </a:solidFill>
                  </a:rPr>
                </a:br>
                <a:r>
                  <a:rPr lang="fr-FR" sz="1400">
                    <a:solidFill>
                      <a:schemeClr val="bg1"/>
                    </a:solidFill>
                  </a:rPr>
                  <a:t>slot2</a:t>
                </a:r>
              </a:p>
            </p:txBody>
          </p:sp>
        </p:grp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>
              <a:off x="2608" y="2296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>
              <a:off x="2608" y="2523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31"/>
          <p:cNvGrpSpPr>
            <a:grpSpLocks/>
          </p:cNvGrpSpPr>
          <p:nvPr/>
        </p:nvGrpSpPr>
        <p:grpSpPr bwMode="auto">
          <a:xfrm>
            <a:off x="5767359" y="4770423"/>
            <a:ext cx="936625" cy="1368425"/>
            <a:chOff x="3606" y="2205"/>
            <a:chExt cx="590" cy="862"/>
          </a:xfrm>
        </p:grpSpPr>
        <p:grpSp>
          <p:nvGrpSpPr>
            <p:cNvPr id="20" name="Group 14"/>
            <p:cNvGrpSpPr>
              <a:grpSpLocks/>
            </p:cNvGrpSpPr>
            <p:nvPr/>
          </p:nvGrpSpPr>
          <p:grpSpPr bwMode="auto">
            <a:xfrm>
              <a:off x="3606" y="2205"/>
              <a:ext cx="590" cy="862"/>
              <a:chOff x="1429" y="1888"/>
              <a:chExt cx="590" cy="862"/>
            </a:xfrm>
          </p:grpSpPr>
          <p:sp>
            <p:nvSpPr>
              <p:cNvPr id="23" name="AutoShape 15"/>
              <p:cNvSpPr>
                <a:spLocks noChangeArrowheads="1"/>
              </p:cNvSpPr>
              <p:nvPr/>
            </p:nvSpPr>
            <p:spPr bwMode="auto">
              <a:xfrm>
                <a:off x="1429" y="1888"/>
                <a:ext cx="590" cy="862"/>
              </a:xfrm>
              <a:prstGeom prst="flowChartAlternateProcess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 Box 16"/>
              <p:cNvSpPr txBox="1">
                <a:spLocks noChangeArrowheads="1"/>
              </p:cNvSpPr>
              <p:nvPr/>
            </p:nvSpPr>
            <p:spPr bwMode="auto">
              <a:xfrm>
                <a:off x="1429" y="1888"/>
                <a:ext cx="590" cy="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r>
                  <a:rPr lang="fr-FR" sz="1400">
                    <a:solidFill>
                      <a:schemeClr val="bg1"/>
                    </a:solidFill>
                  </a:rPr>
                  <a:t>Object4</a:t>
                </a:r>
              </a:p>
              <a:p>
                <a:pPr>
                  <a:spcBef>
                    <a:spcPct val="50000"/>
                  </a:spcBef>
                </a:pPr>
                <a:endParaRPr lang="fr-FR" sz="1400">
                  <a:solidFill>
                    <a:schemeClr val="bg1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fr-FR" sz="1400">
                    <a:solidFill>
                      <a:schemeClr val="bg1"/>
                    </a:solidFill>
                  </a:rPr>
                  <a:t>slot1</a:t>
                </a:r>
                <a:br>
                  <a:rPr lang="fr-FR" sz="1400">
                    <a:solidFill>
                      <a:schemeClr val="bg1"/>
                    </a:solidFill>
                  </a:rPr>
                </a:br>
                <a:r>
                  <a:rPr lang="fr-FR" sz="1400">
                    <a:solidFill>
                      <a:schemeClr val="bg1"/>
                    </a:solidFill>
                  </a:rPr>
                  <a:t>slot2</a:t>
                </a:r>
                <a:br>
                  <a:rPr lang="fr-FR" sz="1400">
                    <a:solidFill>
                      <a:schemeClr val="bg1"/>
                    </a:solidFill>
                  </a:rPr>
                </a:br>
                <a:r>
                  <a:rPr lang="fr-FR" sz="1400">
                    <a:solidFill>
                      <a:schemeClr val="bg1"/>
                    </a:solidFill>
                  </a:rPr>
                  <a:t>slot3</a:t>
                </a:r>
              </a:p>
            </p:txBody>
          </p:sp>
        </p:grpSp>
        <p:sp>
          <p:nvSpPr>
            <p:cNvPr id="21" name="Line 24"/>
            <p:cNvSpPr>
              <a:spLocks noChangeShapeType="1"/>
            </p:cNvSpPr>
            <p:nvPr/>
          </p:nvSpPr>
          <p:spPr bwMode="auto">
            <a:xfrm>
              <a:off x="3606" y="2432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3606" y="2659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9"/>
          <p:cNvGrpSpPr>
            <a:grpSpLocks/>
          </p:cNvGrpSpPr>
          <p:nvPr/>
        </p:nvGrpSpPr>
        <p:grpSpPr bwMode="auto">
          <a:xfrm>
            <a:off x="1158846" y="4770423"/>
            <a:ext cx="936625" cy="1368425"/>
            <a:chOff x="1565" y="3022"/>
            <a:chExt cx="590" cy="862"/>
          </a:xfrm>
        </p:grpSpPr>
        <p:grpSp>
          <p:nvGrpSpPr>
            <p:cNvPr id="26" name="Group 17"/>
            <p:cNvGrpSpPr>
              <a:grpSpLocks/>
            </p:cNvGrpSpPr>
            <p:nvPr/>
          </p:nvGrpSpPr>
          <p:grpSpPr bwMode="auto">
            <a:xfrm>
              <a:off x="1565" y="3022"/>
              <a:ext cx="590" cy="862"/>
              <a:chOff x="1429" y="1888"/>
              <a:chExt cx="590" cy="862"/>
            </a:xfrm>
          </p:grpSpPr>
          <p:sp>
            <p:nvSpPr>
              <p:cNvPr id="29" name="AutoShape 18"/>
              <p:cNvSpPr>
                <a:spLocks noChangeArrowheads="1"/>
              </p:cNvSpPr>
              <p:nvPr/>
            </p:nvSpPr>
            <p:spPr bwMode="auto">
              <a:xfrm>
                <a:off x="1429" y="1888"/>
                <a:ext cx="590" cy="862"/>
              </a:xfrm>
              <a:prstGeom prst="flowChartAlternateProcess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 Box 19"/>
              <p:cNvSpPr txBox="1">
                <a:spLocks noChangeArrowheads="1"/>
              </p:cNvSpPr>
              <p:nvPr/>
            </p:nvSpPr>
            <p:spPr bwMode="auto">
              <a:xfrm>
                <a:off x="1429" y="1888"/>
                <a:ext cx="590" cy="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r>
                  <a:rPr lang="fr-FR" sz="1400">
                    <a:solidFill>
                      <a:schemeClr val="bg1"/>
                    </a:solidFill>
                  </a:rPr>
                  <a:t>Object3</a:t>
                </a:r>
              </a:p>
              <a:p>
                <a:pPr>
                  <a:spcBef>
                    <a:spcPct val="50000"/>
                  </a:spcBef>
                </a:pPr>
                <a:r>
                  <a:rPr lang="fr-FR" sz="1400">
                    <a:solidFill>
                      <a:schemeClr val="bg1"/>
                    </a:solidFill>
                  </a:rPr>
                  <a:t>signal1</a:t>
                </a:r>
              </a:p>
              <a:p>
                <a:pPr>
                  <a:spcBef>
                    <a:spcPct val="50000"/>
                  </a:spcBef>
                </a:pPr>
                <a:r>
                  <a:rPr lang="fr-FR" sz="1400">
                    <a:solidFill>
                      <a:schemeClr val="bg1"/>
                    </a:solidFill>
                  </a:rPr>
                  <a:t>slot1</a:t>
                </a:r>
              </a:p>
            </p:txBody>
          </p:sp>
        </p:grp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565" y="3249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1565" y="3475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AutoShape 32"/>
          <p:cNvCxnSpPr>
            <a:cxnSpLocks noChangeShapeType="1"/>
          </p:cNvCxnSpPr>
          <p:nvPr/>
        </p:nvCxnSpPr>
        <p:spPr bwMode="auto">
          <a:xfrm>
            <a:off x="2166909" y="3257536"/>
            <a:ext cx="3600450" cy="5778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32" name="AutoShape 34"/>
          <p:cNvCxnSpPr>
            <a:cxnSpLocks noChangeShapeType="1"/>
          </p:cNvCxnSpPr>
          <p:nvPr/>
        </p:nvCxnSpPr>
        <p:spPr bwMode="auto">
          <a:xfrm>
            <a:off x="3967134" y="3690923"/>
            <a:ext cx="1800225" cy="0"/>
          </a:xfrm>
          <a:prstGeom prst="straightConnector1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round/>
            <a:headEnd/>
            <a:tailEnd type="triangle" w="med" len="med"/>
          </a:ln>
          <a:effectLst/>
        </p:spPr>
      </p:cxnSp>
      <p:cxnSp>
        <p:nvCxnSpPr>
          <p:cNvPr id="33" name="AutoShape 35"/>
          <p:cNvCxnSpPr>
            <a:cxnSpLocks noChangeShapeType="1"/>
          </p:cNvCxnSpPr>
          <p:nvPr/>
        </p:nvCxnSpPr>
        <p:spPr bwMode="auto">
          <a:xfrm>
            <a:off x="2166909" y="3546461"/>
            <a:ext cx="3600450" cy="2016125"/>
          </a:xfrm>
          <a:prstGeom prst="bentConnector3">
            <a:avLst>
              <a:gd name="adj1" fmla="val 36773"/>
            </a:avLst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34" name="AutoShape 36"/>
          <p:cNvCxnSpPr>
            <a:cxnSpLocks noChangeShapeType="1"/>
          </p:cNvCxnSpPr>
          <p:nvPr/>
        </p:nvCxnSpPr>
        <p:spPr bwMode="auto">
          <a:xfrm>
            <a:off x="2166909" y="5273661"/>
            <a:ext cx="3600450" cy="720725"/>
          </a:xfrm>
          <a:prstGeom prst="bentConnector3">
            <a:avLst>
              <a:gd name="adj1" fmla="val 26718"/>
            </a:avLst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5" name="Text Box 37"/>
          <p:cNvSpPr txBox="1">
            <a:spLocks noChangeArrowheads="1"/>
          </p:cNvSpPr>
          <p:nvPr/>
        </p:nvSpPr>
        <p:spPr bwMode="auto">
          <a:xfrm>
            <a:off x="2311371" y="2609836"/>
            <a:ext cx="30956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200">
                <a:solidFill>
                  <a:schemeClr val="bg1"/>
                </a:solidFill>
                <a:latin typeface="+mj-lt"/>
              </a:rPr>
              <a:t>connect(Object1, signal1, Object2, slot1)</a:t>
            </a:r>
          </a:p>
        </p:txBody>
      </p:sp>
      <p:sp>
        <p:nvSpPr>
          <p:cNvPr id="36" name="Text Box 38"/>
          <p:cNvSpPr txBox="1">
            <a:spLocks noChangeArrowheads="1"/>
          </p:cNvSpPr>
          <p:nvPr/>
        </p:nvSpPr>
        <p:spPr bwMode="auto">
          <a:xfrm>
            <a:off x="2311371" y="2825736"/>
            <a:ext cx="30956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200" dirty="0" err="1">
                <a:solidFill>
                  <a:schemeClr val="bg1"/>
                </a:solidFill>
                <a:latin typeface="+mj-lt"/>
              </a:rPr>
              <a:t>connect</a:t>
            </a:r>
            <a:r>
              <a:rPr lang="fr-FR" sz="1200" dirty="0">
                <a:solidFill>
                  <a:schemeClr val="bg1"/>
                </a:solidFill>
                <a:latin typeface="+mj-lt"/>
              </a:rPr>
              <a:t>(Object1, signal1, Object2, slot2)</a:t>
            </a:r>
          </a:p>
        </p:txBody>
      </p:sp>
      <p:sp>
        <p:nvSpPr>
          <p:cNvPr id="37" name="Text Box 39"/>
          <p:cNvSpPr txBox="1">
            <a:spLocks noChangeArrowheads="1"/>
          </p:cNvSpPr>
          <p:nvPr/>
        </p:nvSpPr>
        <p:spPr bwMode="auto">
          <a:xfrm>
            <a:off x="3822671" y="4410061"/>
            <a:ext cx="30956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200" dirty="0" err="1">
                <a:solidFill>
                  <a:schemeClr val="bg1"/>
                </a:solidFill>
                <a:latin typeface="+mj-lt"/>
              </a:rPr>
              <a:t>connect</a:t>
            </a:r>
            <a:r>
              <a:rPr lang="fr-FR" sz="1200" dirty="0">
                <a:solidFill>
                  <a:schemeClr val="bg1"/>
                </a:solidFill>
                <a:latin typeface="+mj-lt"/>
              </a:rPr>
              <a:t>(Object1, signal2, Object4, slot1)</a:t>
            </a:r>
          </a:p>
        </p:txBody>
      </p:sp>
      <p:sp>
        <p:nvSpPr>
          <p:cNvPr id="38" name="Text Box 40"/>
          <p:cNvSpPr txBox="1">
            <a:spLocks noChangeArrowheads="1"/>
          </p:cNvSpPr>
          <p:nvPr/>
        </p:nvSpPr>
        <p:spPr bwMode="auto">
          <a:xfrm>
            <a:off x="2382809" y="6138848"/>
            <a:ext cx="30956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200">
                <a:solidFill>
                  <a:schemeClr val="bg1"/>
                </a:solidFill>
                <a:latin typeface="+mj-lt"/>
              </a:rPr>
              <a:t>connect(Object3, signal2, Object4, slot3)</a:t>
            </a:r>
          </a:p>
        </p:txBody>
      </p:sp>
      <p:cxnSp>
        <p:nvCxnSpPr>
          <p:cNvPr id="39" name="AutoShape 41"/>
          <p:cNvCxnSpPr>
            <a:cxnSpLocks noChangeShapeType="1"/>
          </p:cNvCxnSpPr>
          <p:nvPr/>
        </p:nvCxnSpPr>
        <p:spPr bwMode="auto">
          <a:xfrm flipV="1">
            <a:off x="2166909" y="3401998"/>
            <a:ext cx="3600450" cy="144463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6715140" y="3429000"/>
            <a:ext cx="576263" cy="2160588"/>
            <a:chOff x="4286" y="2296"/>
            <a:chExt cx="363" cy="1361"/>
          </a:xfrm>
        </p:grpSpPr>
        <p:cxnSp>
          <p:nvCxnSpPr>
            <p:cNvPr id="41" name="AutoShape 43"/>
            <p:cNvCxnSpPr>
              <a:cxnSpLocks noChangeShapeType="1"/>
            </p:cNvCxnSpPr>
            <p:nvPr/>
          </p:nvCxnSpPr>
          <p:spPr bwMode="auto">
            <a:xfrm rot="16200000" flipH="1">
              <a:off x="3787" y="2795"/>
              <a:ext cx="1361" cy="363"/>
            </a:xfrm>
            <a:prstGeom prst="bentConnector3">
              <a:avLst>
                <a:gd name="adj1" fmla="val -296"/>
              </a:avLst>
            </a:prstGeom>
            <a:noFill/>
            <a:ln w="2540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</p:cxnSp>
        <p:cxnSp>
          <p:nvCxnSpPr>
            <p:cNvPr id="42" name="AutoShape 44"/>
            <p:cNvCxnSpPr>
              <a:cxnSpLocks noChangeShapeType="1"/>
            </p:cNvCxnSpPr>
            <p:nvPr/>
          </p:nvCxnSpPr>
          <p:spPr bwMode="auto">
            <a:xfrm flipH="1">
              <a:off x="4286" y="3657"/>
              <a:ext cx="363" cy="0"/>
            </a:xfrm>
            <a:prstGeom prst="straightConnector1">
              <a:avLst/>
            </a:prstGeom>
            <a:noFill/>
            <a:ln w="25400">
              <a:solidFill>
                <a:schemeClr val="tx2">
                  <a:lumMod val="40000"/>
                  <a:lumOff val="60000"/>
                </a:schemeClr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43" name="Espace réservé du numéro de diapositive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7" grpId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714348" y="2643182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1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Fonctionnalités et structure de données du module de dessin de la surface</a:t>
            </a:r>
            <a:endParaRPr kumimoji="0" lang="fr-FR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2928934"/>
            <a:ext cx="4286280" cy="28575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800" u="sng" dirty="0" smtClean="0">
                <a:solidFill>
                  <a:schemeClr val="bg1"/>
                </a:solidFill>
              </a:rPr>
              <a:t>Moyens mis en œuvre </a:t>
            </a:r>
            <a:r>
              <a:rPr lang="fr-FR" sz="2800" dirty="0" smtClean="0">
                <a:solidFill>
                  <a:schemeClr val="bg1"/>
                </a:solidFill>
              </a:rPr>
              <a:t>: Interface graphique permettant à l’utilisateur de dessiner à l’aide de la souris</a:t>
            </a:r>
            <a:endParaRPr lang="fr-FR" sz="2800" dirty="0">
              <a:solidFill>
                <a:schemeClr val="bg1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4857752" y="2643182"/>
            <a:ext cx="4071966" cy="3357586"/>
            <a:chOff x="4082924" y="2780280"/>
            <a:chExt cx="4846794" cy="3938020"/>
          </a:xfrm>
        </p:grpSpPr>
        <p:pic>
          <p:nvPicPr>
            <p:cNvPr id="6" name="Picture 2" descr="C:\Users\Quentin\Desktop\capture1.PNG"/>
            <p:cNvPicPr>
              <a:picLocks noChangeAspect="1" noChangeArrowheads="1"/>
            </p:cNvPicPr>
            <p:nvPr/>
          </p:nvPicPr>
          <p:blipFill>
            <a:blip r:embed="rId3"/>
            <a:srcRect l="27355" t="19175" r="22254" b="29646"/>
            <a:stretch>
              <a:fillRect/>
            </a:stretch>
          </p:blipFill>
          <p:spPr bwMode="auto">
            <a:xfrm>
              <a:off x="4082924" y="2780280"/>
              <a:ext cx="4846794" cy="393802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Dot"/>
            </a:ln>
          </p:spPr>
        </p:pic>
        <p:sp>
          <p:nvSpPr>
            <p:cNvPr id="7" name="Flèche droite 6"/>
            <p:cNvSpPr/>
            <p:nvPr/>
          </p:nvSpPr>
          <p:spPr>
            <a:xfrm rot="14193297">
              <a:off x="8157358" y="3057446"/>
              <a:ext cx="133257" cy="80876"/>
            </a:xfrm>
            <a:prstGeom prst="rightArrow">
              <a:avLst>
                <a:gd name="adj1" fmla="val 41127"/>
                <a:gd name="adj2" fmla="val 100001"/>
              </a:avLst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57158" y="1428736"/>
            <a:ext cx="8929718" cy="185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8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Objectif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dessiner le contour d’une monopalme vue du dessus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642938"/>
            <a:ext cx="2928926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Introduction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Editeur de dessin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0" y="642938"/>
            <a:ext cx="3428992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Invariants (1/2)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Editeur de dessin</a:t>
            </a: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 bwMode="auto">
          <a:xfrm>
            <a:off x="357158" y="164305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Dessiner une palme symétrique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Dessiner à l’aide de trois éléments principaux 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 d’intersections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Lignes (droites ou courbes de Bézier)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 de contrôle pour les courbes de Bézier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Créer un contour fermé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56"/>
            <a:ext cx="5572132" cy="642942"/>
          </a:xfrm>
        </p:spPr>
        <p:txBody>
          <a:bodyPr/>
          <a:lstStyle/>
          <a:p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- Monopalme</a:t>
            </a:r>
          </a:p>
        </p:txBody>
      </p:sp>
      <p:pic>
        <p:nvPicPr>
          <p:cNvPr id="12" name="Picture 9" descr="monopalme-pour-l-apnee-18939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3075" y="1676400"/>
            <a:ext cx="5657850" cy="4241800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13" name="Titre 1"/>
          <p:cNvSpPr txBox="1">
            <a:spLocks/>
          </p:cNvSpPr>
          <p:nvPr/>
        </p:nvSpPr>
        <p:spPr bwMode="auto">
          <a:xfrm>
            <a:off x="0" y="0"/>
            <a:ext cx="5429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0" y="642938"/>
            <a:ext cx="3428992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Invariants (2/2)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Editeur de dessin</a:t>
            </a:r>
          </a:p>
        </p:txBody>
      </p:sp>
      <p:pic>
        <p:nvPicPr>
          <p:cNvPr id="14" name="Picture 2" descr="C:\Users\Quentin\Desktop\capture2.PNG"/>
          <p:cNvPicPr>
            <a:picLocks noChangeAspect="1" noChangeArrowheads="1"/>
          </p:cNvPicPr>
          <p:nvPr/>
        </p:nvPicPr>
        <p:blipFill>
          <a:blip r:embed="rId3">
            <a:lum/>
          </a:blip>
          <a:srcRect l="27096" t="18001" r="18411" b="29264"/>
          <a:stretch>
            <a:fillRect/>
          </a:stretch>
        </p:blipFill>
        <p:spPr bwMode="auto">
          <a:xfrm>
            <a:off x="1714480" y="1714489"/>
            <a:ext cx="5704774" cy="4436300"/>
          </a:xfrm>
          <a:prstGeom prst="rect">
            <a:avLst/>
          </a:prstGeom>
          <a:noFill/>
          <a:ln w="25400" cmpd="sng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</p:pic>
      <p:grpSp>
        <p:nvGrpSpPr>
          <p:cNvPr id="18" name="Groupe 17"/>
          <p:cNvGrpSpPr/>
          <p:nvPr/>
        </p:nvGrpSpPr>
        <p:grpSpPr>
          <a:xfrm>
            <a:off x="214282" y="3714752"/>
            <a:ext cx="1785105" cy="525105"/>
            <a:chOff x="214282" y="3714752"/>
            <a:chExt cx="1785105" cy="525105"/>
          </a:xfrm>
        </p:grpSpPr>
        <p:sp>
          <p:nvSpPr>
            <p:cNvPr id="16" name="Flèche droite 15"/>
            <p:cNvSpPr/>
            <p:nvPr/>
          </p:nvSpPr>
          <p:spPr>
            <a:xfrm>
              <a:off x="1357290" y="3714752"/>
              <a:ext cx="642097" cy="525105"/>
            </a:xfrm>
            <a:prstGeom prst="rightArrow">
              <a:avLst>
                <a:gd name="adj1" fmla="val 30695"/>
                <a:gd name="adj2" fmla="val 47779"/>
              </a:avLst>
            </a:prstGeom>
            <a:solidFill>
              <a:schemeClr val="tx2">
                <a:lumMod val="20000"/>
                <a:lumOff val="80000"/>
              </a:schemeClr>
            </a:solidFill>
            <a:ln cmpd="sng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14282" y="3786190"/>
              <a:ext cx="1285884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Symétrique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Flèche droite 28"/>
          <p:cNvSpPr/>
          <p:nvPr/>
        </p:nvSpPr>
        <p:spPr>
          <a:xfrm rot="3892453">
            <a:off x="1931815" y="2476289"/>
            <a:ext cx="718605" cy="522773"/>
          </a:xfrm>
          <a:prstGeom prst="rightArrow">
            <a:avLst>
              <a:gd name="adj1" fmla="val 30695"/>
              <a:gd name="adj2" fmla="val 47779"/>
            </a:avLst>
          </a:prstGeom>
          <a:solidFill>
            <a:schemeClr val="tx2">
              <a:lumMod val="20000"/>
              <a:lumOff val="80000"/>
            </a:schemeClr>
          </a:solidFill>
          <a:ln cmpd="sng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droite 29"/>
          <p:cNvSpPr/>
          <p:nvPr/>
        </p:nvSpPr>
        <p:spPr>
          <a:xfrm rot="5400000">
            <a:off x="3386492" y="1670989"/>
            <a:ext cx="707237" cy="522773"/>
          </a:xfrm>
          <a:prstGeom prst="rightArrow">
            <a:avLst>
              <a:gd name="adj1" fmla="val 30695"/>
              <a:gd name="adj2" fmla="val 47779"/>
            </a:avLst>
          </a:prstGeom>
          <a:solidFill>
            <a:schemeClr val="tx2">
              <a:lumMod val="20000"/>
              <a:lumOff val="80000"/>
            </a:schemeClr>
          </a:solidFill>
          <a:ln cmpd="sng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 droite 30"/>
          <p:cNvSpPr/>
          <p:nvPr/>
        </p:nvSpPr>
        <p:spPr>
          <a:xfrm rot="2482134">
            <a:off x="5093768" y="1478591"/>
            <a:ext cx="853671" cy="525105"/>
          </a:xfrm>
          <a:prstGeom prst="rightArrow">
            <a:avLst>
              <a:gd name="adj1" fmla="val 30695"/>
              <a:gd name="adj2" fmla="val 47779"/>
            </a:avLst>
          </a:prstGeom>
          <a:solidFill>
            <a:schemeClr val="tx2">
              <a:lumMod val="20000"/>
              <a:lumOff val="80000"/>
            </a:schemeClr>
          </a:solidFill>
          <a:ln cmpd="sng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7612454">
            <a:off x="6616301" y="1372076"/>
            <a:ext cx="743754" cy="522773"/>
          </a:xfrm>
          <a:prstGeom prst="rightArrow">
            <a:avLst>
              <a:gd name="adj1" fmla="val 30695"/>
              <a:gd name="adj2" fmla="val 47779"/>
            </a:avLst>
          </a:prstGeom>
          <a:solidFill>
            <a:schemeClr val="tx2">
              <a:lumMod val="20000"/>
              <a:lumOff val="80000"/>
            </a:schemeClr>
          </a:solidFill>
          <a:ln cmpd="sng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6527461" y="1000108"/>
            <a:ext cx="190219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Points de contrôle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542733" y="1000108"/>
            <a:ext cx="1886523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Lignes droites /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courbes de Bézier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34324" y="2093109"/>
            <a:ext cx="210884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Points d’intersection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054802" y="4729172"/>
            <a:ext cx="166020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cmpd="sng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Contour fermé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0" y="642938"/>
            <a:ext cx="3428992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Fonctionnalités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Editeur de dessin</a:t>
            </a:r>
          </a:p>
        </p:txBody>
      </p:sp>
      <p:sp>
        <p:nvSpPr>
          <p:cNvPr id="16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Fonctionnalités d’un éditeur « basique » de dessin : ajout/suppression de points…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Très adaptées au problème (intérêt de ne pas reprendre un éditeur existant)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Respectent les invariants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0" y="642938"/>
            <a:ext cx="3571868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Implémentation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Editeur de dessin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428596" y="1643050"/>
            <a:ext cx="822960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Interface uniquement basée sur la bibliothèque graphique Qt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Modèle de Qt parfaitement adapté à ce problème : Scène – Items – Vue (graphiques)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Modèle représenté par 3 classes dont dérivent celles du module de dessin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0" y="642938"/>
            <a:ext cx="6786578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Modèle Scène - Items – Vue (1/2)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Editeur de dessin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285720" y="1643050"/>
            <a:ext cx="4643470" cy="3571900"/>
            <a:chOff x="571472" y="1785926"/>
            <a:chExt cx="4643470" cy="3571900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571472" y="1785926"/>
              <a:ext cx="4643470" cy="3571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dirty="0" smtClean="0"/>
                <a:t>Scène graphique</a:t>
              </a:r>
              <a:endParaRPr lang="fr-FR" sz="2400" dirty="0"/>
            </a:p>
          </p:txBody>
        </p:sp>
        <p:sp>
          <p:nvSpPr>
            <p:cNvPr id="8" name="Ellipse 7"/>
            <p:cNvSpPr/>
            <p:nvPr/>
          </p:nvSpPr>
          <p:spPr>
            <a:xfrm>
              <a:off x="1142976" y="2214554"/>
              <a:ext cx="1285884" cy="7143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Item</a:t>
              </a:r>
              <a:endParaRPr lang="fr-FR" dirty="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785918" y="4143380"/>
              <a:ext cx="1285884" cy="7143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Item</a:t>
              </a:r>
              <a:endParaRPr lang="fr-FR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428992" y="2071678"/>
              <a:ext cx="1285884" cy="7143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Item</a:t>
              </a:r>
              <a:endParaRPr lang="fr-FR" dirty="0"/>
            </a:p>
          </p:txBody>
        </p:sp>
      </p:grpSp>
      <p:sp>
        <p:nvSpPr>
          <p:cNvPr id="13" name="Rectangle à coins arrondis 12"/>
          <p:cNvSpPr/>
          <p:nvPr/>
        </p:nvSpPr>
        <p:spPr>
          <a:xfrm>
            <a:off x="6286512" y="1428736"/>
            <a:ext cx="2286016" cy="4572032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Vue graphique utilisateur</a:t>
            </a:r>
            <a:endParaRPr lang="fr-FR" sz="2400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4929190" y="3429000"/>
            <a:ext cx="1357322" cy="1588"/>
          </a:xfrm>
          <a:prstGeom prst="straightConnector1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072066" y="3500438"/>
            <a:ext cx="106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+mj-lt"/>
              </a:rPr>
              <a:t>Affichage</a:t>
            </a:r>
            <a:endParaRPr lang="fr-F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00034" y="5500702"/>
            <a:ext cx="415203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+mn-lt"/>
                <a:cs typeface="Times New Roman"/>
              </a:rPr>
              <a:t>É</a:t>
            </a:r>
            <a:r>
              <a:rPr lang="fr-FR" dirty="0" smtClean="0">
                <a:solidFill>
                  <a:schemeClr val="bg1"/>
                </a:solidFill>
                <a:latin typeface="+mn-lt"/>
              </a:rPr>
              <a:t>vénements souris (clics, déplacements…)</a:t>
            </a:r>
            <a:endParaRPr lang="fr-FR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Connecteur droit avec flèche 16"/>
          <p:cNvCxnSpPr>
            <a:stCxn id="16" idx="0"/>
          </p:cNvCxnSpPr>
          <p:nvPr/>
        </p:nvCxnSpPr>
        <p:spPr>
          <a:xfrm rot="5400000" flipH="1" flipV="1">
            <a:off x="2538174" y="4109819"/>
            <a:ext cx="1428760" cy="135300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6" idx="0"/>
          </p:cNvCxnSpPr>
          <p:nvPr/>
        </p:nvCxnSpPr>
        <p:spPr>
          <a:xfrm rot="16200000" flipV="1">
            <a:off x="1966671" y="4891321"/>
            <a:ext cx="785818" cy="4329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0" y="642938"/>
            <a:ext cx="6786578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Modèle Scène - Items – Vue (2/2)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Editeur de dessin</a:t>
            </a:r>
          </a:p>
        </p:txBody>
      </p:sp>
      <p:sp>
        <p:nvSpPr>
          <p:cNvPr id="19" name="Espace réservé du contenu 2"/>
          <p:cNvSpPr>
            <a:spLocks noGrp="1"/>
          </p:cNvSpPr>
          <p:nvPr>
            <p:ph idx="1"/>
          </p:nvPr>
        </p:nvSpPr>
        <p:spPr>
          <a:xfrm>
            <a:off x="428596" y="1357298"/>
            <a:ext cx="8501122" cy="500066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Scène : </a:t>
            </a:r>
          </a:p>
          <a:p>
            <a:pPr lvl="1"/>
            <a:r>
              <a:rPr lang="fr-FR" sz="2600" dirty="0" smtClean="0">
                <a:solidFill>
                  <a:schemeClr val="bg1"/>
                </a:solidFill>
              </a:rPr>
              <a:t>Contient un ensemble d’items graphiques</a:t>
            </a:r>
          </a:p>
          <a:p>
            <a:pPr lvl="1"/>
            <a:r>
              <a:rPr lang="fr-FR" sz="2600" dirty="0" smtClean="0">
                <a:solidFill>
                  <a:schemeClr val="bg1"/>
                </a:solidFill>
              </a:rPr>
              <a:t>Gère cet ensemble d’items (ajout, suppression…)</a:t>
            </a:r>
          </a:p>
          <a:p>
            <a:pPr lvl="1"/>
            <a:r>
              <a:rPr lang="fr-FR" sz="2600" dirty="0" smtClean="0">
                <a:solidFill>
                  <a:schemeClr val="bg1"/>
                </a:solidFill>
              </a:rPr>
              <a:t>Est le « moteur » de l’interface de dessin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Items :</a:t>
            </a:r>
          </a:p>
          <a:p>
            <a:pPr lvl="1"/>
            <a:r>
              <a:rPr lang="fr-FR" sz="2600" dirty="0" smtClean="0">
                <a:solidFill>
                  <a:schemeClr val="bg1"/>
                </a:solidFill>
              </a:rPr>
              <a:t>Sont des points d’intersection, lignes, points de contrôle</a:t>
            </a:r>
          </a:p>
          <a:p>
            <a:pPr lvl="1"/>
            <a:r>
              <a:rPr lang="fr-FR" sz="2600" dirty="0" smtClean="0">
                <a:solidFill>
                  <a:schemeClr val="bg1"/>
                </a:solidFill>
              </a:rPr>
              <a:t>Possèdent leur propre fonction d’affichage</a:t>
            </a:r>
          </a:p>
          <a:p>
            <a:pPr lvl="1"/>
            <a:r>
              <a:rPr lang="fr-FR" sz="2600" dirty="0" smtClean="0">
                <a:solidFill>
                  <a:schemeClr val="bg1"/>
                </a:solidFill>
              </a:rPr>
              <a:t>Peuvent gérer les événements souris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Vue :</a:t>
            </a:r>
          </a:p>
          <a:p>
            <a:pPr lvl="1"/>
            <a:r>
              <a:rPr lang="fr-FR" sz="2600" dirty="0" smtClean="0">
                <a:solidFill>
                  <a:schemeClr val="bg1"/>
                </a:solidFill>
              </a:rPr>
              <a:t>Affiche la scène (tous les items)</a:t>
            </a:r>
          </a:p>
          <a:p>
            <a:pPr lvl="1"/>
            <a:r>
              <a:rPr lang="fr-FR" sz="2600" dirty="0" smtClean="0">
                <a:solidFill>
                  <a:schemeClr val="bg1"/>
                </a:solidFill>
              </a:rPr>
              <a:t>Permet de changer l’échelle (zoom)</a:t>
            </a:r>
          </a:p>
          <a:p>
            <a:pPr lvl="1"/>
            <a:r>
              <a:rPr lang="fr-FR" sz="2600" dirty="0" smtClean="0">
                <a:solidFill>
                  <a:schemeClr val="bg1"/>
                </a:solidFill>
              </a:rPr>
              <a:t>Permet de changer les axes (inversion de l’axe y)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0" y="642938"/>
            <a:ext cx="728664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Intégration avec les autres modules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Editeur de dessin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28596" y="1643050"/>
            <a:ext cx="8472518" cy="428628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Intégration par la scène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Ensemble de « </a:t>
            </a:r>
            <a:r>
              <a:rPr lang="fr-FR" i="1" dirty="0" smtClean="0">
                <a:solidFill>
                  <a:schemeClr val="bg1"/>
                </a:solidFill>
              </a:rPr>
              <a:t>slots</a:t>
            </a:r>
            <a:r>
              <a:rPr lang="fr-FR" dirty="0" smtClean="0">
                <a:solidFill>
                  <a:schemeClr val="bg1"/>
                </a:solidFill>
              </a:rPr>
              <a:t> » pour :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Conserver une liste des fonctionnalités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Faire un lien avec l’interface générale </a:t>
            </a:r>
            <a:r>
              <a:rPr lang="fr-FR" sz="2400" i="1" dirty="0" smtClean="0">
                <a:solidFill>
                  <a:schemeClr val="bg1"/>
                </a:solidFill>
              </a:rPr>
              <a:t>via </a:t>
            </a:r>
            <a:r>
              <a:rPr lang="fr-FR" sz="2400" dirty="0" smtClean="0">
                <a:solidFill>
                  <a:schemeClr val="bg1"/>
                </a:solidFill>
              </a:rPr>
              <a:t>les « signaux »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Lien avec la façade de la structure interne pour :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Enregistrer chaque modification de l’utilisateur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Pouvoir récupérer l’intégralité de la structure pour l’afficher et la modifier</a:t>
            </a:r>
          </a:p>
          <a:p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7"/>
          <p:cNvSpPr>
            <a:spLocks noGrp="1"/>
          </p:cNvSpPr>
          <p:nvPr>
            <p:ph type="title"/>
          </p:nvPr>
        </p:nvSpPr>
        <p:spPr>
          <a:xfrm>
            <a:off x="500034" y="2714620"/>
            <a:ext cx="8229600" cy="1143000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 contours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 contours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428596" y="1571612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fr-FR" sz="3000" u="sng" dirty="0" smtClean="0">
                <a:solidFill>
                  <a:schemeClr val="bg1"/>
                </a:solidFill>
              </a:rPr>
              <a:t>Objectif </a:t>
            </a:r>
            <a:r>
              <a:rPr lang="fr-FR" sz="3000" dirty="0" smtClean="0">
                <a:solidFill>
                  <a:schemeClr val="bg1"/>
                </a:solidFill>
              </a:rPr>
              <a:t>: Modéliser automatiquement une forme de </a:t>
            </a:r>
            <a:r>
              <a:rPr lang="fr-FR" sz="3000" dirty="0" err="1" smtClean="0">
                <a:solidFill>
                  <a:schemeClr val="bg1"/>
                </a:solidFill>
              </a:rPr>
              <a:t>monopalme</a:t>
            </a:r>
            <a:r>
              <a:rPr lang="fr-FR" sz="3000" dirty="0" smtClean="0">
                <a:solidFill>
                  <a:schemeClr val="bg1"/>
                </a:solidFill>
              </a:rPr>
              <a:t> à partir d’une image pour pouvoir l’intégrer dans le module de dessin </a:t>
            </a:r>
          </a:p>
          <a:p>
            <a:pPr algn="just"/>
            <a:endParaRPr lang="fr-FR" dirty="0" smtClean="0">
              <a:solidFill>
                <a:schemeClr val="bg1"/>
              </a:solidFill>
            </a:endParaRPr>
          </a:p>
          <a:p>
            <a:pPr algn="just"/>
            <a:r>
              <a:rPr lang="fr-FR" sz="3000" u="sng" dirty="0" smtClean="0">
                <a:solidFill>
                  <a:schemeClr val="bg1"/>
                </a:solidFill>
              </a:rPr>
              <a:t>Solution :</a:t>
            </a:r>
            <a:endParaRPr lang="fr-FR" sz="3000" u="sng" dirty="0">
              <a:solidFill>
                <a:schemeClr val="bg1"/>
              </a:solidFill>
            </a:endParaRPr>
          </a:p>
          <a:p>
            <a:pPr lvl="1" algn="just"/>
            <a:r>
              <a:rPr lang="fr-FR" sz="2600" dirty="0" smtClean="0">
                <a:solidFill>
                  <a:schemeClr val="bg1"/>
                </a:solidFill>
              </a:rPr>
              <a:t>Créer une interface utilisateur permettant le chargement d’une image et le placement de cette image par rapport à un axe</a:t>
            </a:r>
          </a:p>
          <a:p>
            <a:pPr lvl="1" algn="just"/>
            <a:r>
              <a:rPr lang="fr-FR" sz="2600" dirty="0" smtClean="0">
                <a:solidFill>
                  <a:schemeClr val="bg1"/>
                </a:solidFill>
              </a:rPr>
              <a:t>Extraire la forme prédominante de l’image à l’aide de différents algorithmes et intégrer cette forme dans le module dessin </a:t>
            </a:r>
            <a:endParaRPr lang="fr-FR" sz="2600" u="sng" dirty="0" smtClean="0">
              <a:solidFill>
                <a:schemeClr val="bg1"/>
              </a:solidFill>
            </a:endParaRPr>
          </a:p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3929058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Introduction (1/2</a:t>
            </a: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 contours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3929058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Introduction (2/2</a:t>
            </a: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28596" y="2071678"/>
            <a:ext cx="8229600" cy="3757626"/>
          </a:xfrm>
        </p:spPr>
        <p:txBody>
          <a:bodyPr/>
          <a:lstStyle/>
          <a:p>
            <a:pPr algn="just"/>
            <a:r>
              <a:rPr lang="fr-FR" dirty="0" smtClean="0">
                <a:solidFill>
                  <a:schemeClr val="bg1"/>
                </a:solidFill>
              </a:rPr>
              <a:t>Utilisation de deux algorithmes :</a:t>
            </a:r>
          </a:p>
          <a:p>
            <a:pPr lvl="1" algn="just"/>
            <a:r>
              <a:rPr lang="fr-FR" dirty="0" smtClean="0">
                <a:solidFill>
                  <a:schemeClr val="bg1"/>
                </a:solidFill>
              </a:rPr>
              <a:t>Pour la détection de contours : Algorithme des contours actifs (</a:t>
            </a:r>
            <a:r>
              <a:rPr lang="fr-FR" i="1" dirty="0" err="1" smtClean="0">
                <a:solidFill>
                  <a:schemeClr val="bg1"/>
                </a:solidFill>
              </a:rPr>
              <a:t>Snakes</a:t>
            </a:r>
            <a:r>
              <a:rPr lang="fr-FR" dirty="0" smtClean="0">
                <a:solidFill>
                  <a:schemeClr val="bg1"/>
                </a:solidFill>
              </a:rPr>
              <a:t>) </a:t>
            </a:r>
            <a:endParaRPr lang="fr-FR" dirty="0" smtClean="0">
              <a:solidFill>
                <a:schemeClr val="bg1"/>
              </a:solidFill>
            </a:endParaRPr>
          </a:p>
          <a:p>
            <a:pPr lvl="1" algn="just"/>
            <a:endParaRPr lang="fr-FR" i="1" dirty="0" smtClean="0">
              <a:solidFill>
                <a:schemeClr val="bg1"/>
              </a:solidFill>
            </a:endParaRPr>
          </a:p>
          <a:p>
            <a:pPr lvl="1" algn="just"/>
            <a:r>
              <a:rPr lang="fr-FR" dirty="0" smtClean="0">
                <a:solidFill>
                  <a:schemeClr val="bg1"/>
                </a:solidFill>
              </a:rPr>
              <a:t>Pour </a:t>
            </a:r>
            <a:r>
              <a:rPr lang="fr-FR" dirty="0" smtClean="0">
                <a:solidFill>
                  <a:schemeClr val="bg1"/>
                </a:solidFill>
              </a:rPr>
              <a:t>la vectorisation </a:t>
            </a:r>
            <a:r>
              <a:rPr lang="fr-FR" dirty="0" smtClean="0">
                <a:solidFill>
                  <a:schemeClr val="bg1"/>
                </a:solidFill>
              </a:rPr>
              <a:t>de contours : </a:t>
            </a:r>
            <a:r>
              <a:rPr lang="fr-FR" b="1" i="1" dirty="0" err="1" smtClean="0">
                <a:solidFill>
                  <a:schemeClr val="bg1"/>
                </a:solidFill>
              </a:rPr>
              <a:t>Potrace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– un algorithme de </a:t>
            </a:r>
            <a:r>
              <a:rPr lang="fr-FR" i="1" dirty="0" err="1" smtClean="0">
                <a:solidFill>
                  <a:schemeClr val="bg1"/>
                </a:solidFill>
              </a:rPr>
              <a:t>tracing</a:t>
            </a:r>
            <a:r>
              <a:rPr lang="fr-FR" dirty="0" smtClean="0">
                <a:solidFill>
                  <a:schemeClr val="bg1"/>
                </a:solidFill>
              </a:rPr>
              <a:t> basé sur des polygones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 contours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7929586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latin typeface="+mj-lt"/>
              </a:rPr>
              <a:t>Algorithme détection de contours (1/2)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00034" y="1714488"/>
            <a:ext cx="8229600" cy="4257692"/>
          </a:xfrm>
        </p:spPr>
        <p:txBody>
          <a:bodyPr/>
          <a:lstStyle/>
          <a:p>
            <a:pPr algn="just"/>
            <a:r>
              <a:rPr lang="fr-FR" dirty="0" smtClean="0">
                <a:solidFill>
                  <a:schemeClr val="bg1"/>
                </a:solidFill>
              </a:rPr>
              <a:t>Détection de contour :</a:t>
            </a:r>
          </a:p>
          <a:p>
            <a:pPr lvl="1" algn="just"/>
            <a:r>
              <a:rPr lang="fr-FR" dirty="0" smtClean="0">
                <a:solidFill>
                  <a:schemeClr val="bg1"/>
                </a:solidFill>
              </a:rPr>
              <a:t>Basé sur l’algorithme des contours actifs (</a:t>
            </a:r>
            <a:r>
              <a:rPr lang="fr-FR" i="1" dirty="0" err="1" smtClean="0">
                <a:solidFill>
                  <a:schemeClr val="bg1"/>
                </a:solidFill>
              </a:rPr>
              <a:t>Snakes</a:t>
            </a:r>
            <a:r>
              <a:rPr lang="fr-FR" dirty="0" smtClean="0">
                <a:solidFill>
                  <a:schemeClr val="bg1"/>
                </a:solidFill>
              </a:rPr>
              <a:t>) décrit par </a:t>
            </a:r>
            <a:r>
              <a:rPr lang="fr-FR" dirty="0" err="1" smtClean="0">
                <a:solidFill>
                  <a:schemeClr val="bg1"/>
                </a:solidFill>
              </a:rPr>
              <a:t>Kass</a:t>
            </a:r>
            <a:r>
              <a:rPr lang="fr-FR" dirty="0" smtClean="0">
                <a:solidFill>
                  <a:schemeClr val="bg1"/>
                </a:solidFill>
              </a:rPr>
              <a:t> et </a:t>
            </a:r>
            <a:r>
              <a:rPr lang="fr-FR" dirty="0" err="1" smtClean="0">
                <a:solidFill>
                  <a:schemeClr val="bg1"/>
                </a:solidFill>
              </a:rPr>
              <a:t>Witkin</a:t>
            </a:r>
            <a:r>
              <a:rPr lang="fr-FR" dirty="0" smtClean="0">
                <a:solidFill>
                  <a:schemeClr val="bg1"/>
                </a:solidFill>
              </a:rPr>
              <a:t> (1987)</a:t>
            </a:r>
          </a:p>
          <a:p>
            <a:pPr lvl="1" algn="just"/>
            <a:endParaRPr lang="fr-FR" dirty="0" smtClean="0">
              <a:solidFill>
                <a:schemeClr val="bg1"/>
              </a:solidFill>
            </a:endParaRPr>
          </a:p>
          <a:p>
            <a:pPr lvl="1" algn="just"/>
            <a:r>
              <a:rPr lang="fr-FR" dirty="0" smtClean="0">
                <a:solidFill>
                  <a:schemeClr val="bg1"/>
                </a:solidFill>
              </a:rPr>
              <a:t>Algorithme :</a:t>
            </a:r>
          </a:p>
          <a:p>
            <a:pPr lvl="2" algn="just"/>
            <a:r>
              <a:rPr lang="fr-FR" dirty="0" smtClean="0">
                <a:solidFill>
                  <a:schemeClr val="bg1"/>
                </a:solidFill>
              </a:rPr>
              <a:t>En entrée : une image (bitmap)</a:t>
            </a:r>
          </a:p>
          <a:p>
            <a:pPr lvl="2" algn="just"/>
            <a:r>
              <a:rPr lang="fr-FR" dirty="0" smtClean="0">
                <a:solidFill>
                  <a:schemeClr val="bg1"/>
                </a:solidFill>
              </a:rPr>
              <a:t>En sortie : une chaine fermée de pixels représentant le contour de la forme à détecter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 txBox="1">
            <a:spLocks/>
          </p:cNvSpPr>
          <p:nvPr/>
        </p:nvSpPr>
        <p:spPr bwMode="auto">
          <a:xfrm>
            <a:off x="0" y="0"/>
            <a:ext cx="5429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42918"/>
            <a:ext cx="3571868" cy="642942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Plan de l’exposé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34" y="1285860"/>
            <a:ext cx="822960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2800" dirty="0" smtClean="0">
                <a:solidFill>
                  <a:schemeClr val="bg1"/>
                </a:solidFill>
                <a:latin typeface="+mn-lt"/>
                <a:cs typeface="+mn-cs"/>
              </a:rPr>
              <a:t>Introduction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fr-FR" sz="2800" dirty="0" smtClean="0">
                <a:solidFill>
                  <a:schemeClr val="bg1"/>
                </a:solidFill>
                <a:latin typeface="+mn-lt"/>
                <a:cs typeface="+mn-cs"/>
              </a:rPr>
              <a:t>Application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fr-FR" sz="2400" dirty="0" smtClean="0">
                <a:solidFill>
                  <a:schemeClr val="bg1"/>
                </a:solidFill>
                <a:latin typeface="+mn-lt"/>
                <a:cs typeface="+mn-cs"/>
              </a:rPr>
              <a:t>Interface graphique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fr-FR" sz="2400" dirty="0" smtClean="0">
                <a:solidFill>
                  <a:schemeClr val="bg1"/>
                </a:solidFill>
                <a:latin typeface="+mn-lt"/>
                <a:cs typeface="+mn-cs"/>
              </a:rPr>
              <a:t>Editeur de dessin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fr-FR" sz="2400" dirty="0" smtClean="0">
                <a:solidFill>
                  <a:schemeClr val="bg1"/>
                </a:solidFill>
                <a:latin typeface="+mn-lt"/>
                <a:cs typeface="+mn-cs"/>
              </a:rPr>
              <a:t>Extraction de contours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2800" dirty="0" smtClean="0">
                <a:solidFill>
                  <a:schemeClr val="bg1"/>
                </a:solidFill>
                <a:latin typeface="+mn-lt"/>
                <a:cs typeface="+mn-cs"/>
              </a:rPr>
              <a:t>Structure interne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fr-FR" sz="2400" dirty="0" smtClean="0">
                <a:solidFill>
                  <a:schemeClr val="bg1"/>
                </a:solidFill>
                <a:latin typeface="+mn-lt"/>
                <a:cs typeface="+mn-cs"/>
              </a:rPr>
              <a:t>Structure de données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fr-FR" sz="2400" dirty="0" smtClean="0">
                <a:solidFill>
                  <a:schemeClr val="bg1"/>
                </a:solidFill>
                <a:latin typeface="+mn-lt"/>
                <a:cs typeface="+mn-cs"/>
              </a:rPr>
              <a:t>Interface COMSOL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2800" dirty="0" smtClean="0">
                <a:solidFill>
                  <a:schemeClr val="bg1"/>
                </a:solidFill>
                <a:latin typeface="+mn-lt"/>
                <a:cs typeface="+mn-cs"/>
              </a:rPr>
              <a:t>Organisation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fr-FR" sz="2400" dirty="0" smtClean="0">
                <a:solidFill>
                  <a:schemeClr val="bg1"/>
                </a:solidFill>
                <a:latin typeface="+mn-lt"/>
                <a:cs typeface="+mn-cs"/>
              </a:rPr>
              <a:t>Gestion de projet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fr-FR" sz="2400" dirty="0" smtClean="0">
                <a:solidFill>
                  <a:schemeClr val="bg1"/>
                </a:solidFill>
                <a:latin typeface="+mn-lt"/>
                <a:cs typeface="+mn-cs"/>
              </a:rPr>
              <a:t>Planification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2800" dirty="0" smtClean="0">
                <a:solidFill>
                  <a:schemeClr val="bg1"/>
                </a:solidFill>
                <a:latin typeface="+mn-lt"/>
                <a:cs typeface="+mn-cs"/>
              </a:rPr>
              <a:t>Conclusion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sz="2400" dirty="0" smtClean="0">
              <a:solidFill>
                <a:schemeClr val="bg1"/>
              </a:solidFill>
              <a:latin typeface="+mn-lt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sz="2400" dirty="0" smtClean="0">
              <a:solidFill>
                <a:schemeClr val="bg1"/>
              </a:solidFill>
              <a:latin typeface="+mn-lt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 contours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71406" y="1428736"/>
            <a:ext cx="8786874" cy="4972071"/>
          </a:xfrm>
        </p:spPr>
        <p:txBody>
          <a:bodyPr>
            <a:norm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Fonctionnement de l’algorithme :</a:t>
            </a:r>
          </a:p>
          <a:p>
            <a:pPr lvl="1" algn="just"/>
            <a:r>
              <a:rPr lang="fr-FR" sz="2400" dirty="0" err="1" smtClean="0">
                <a:solidFill>
                  <a:schemeClr val="bg1"/>
                </a:solidFill>
              </a:rPr>
              <a:t>Snake</a:t>
            </a:r>
            <a:r>
              <a:rPr lang="fr-FR" sz="2400" dirty="0" smtClean="0">
                <a:solidFill>
                  <a:schemeClr val="bg1"/>
                </a:solidFill>
              </a:rPr>
              <a:t> composé d’une multitude de points chacun rattaché à un pixel de l’image</a:t>
            </a:r>
          </a:p>
          <a:p>
            <a:pPr lvl="1" algn="just"/>
            <a:r>
              <a:rPr lang="fr-FR" sz="2400" dirty="0" smtClean="0">
                <a:solidFill>
                  <a:schemeClr val="bg1"/>
                </a:solidFill>
              </a:rPr>
              <a:t>Initialisation :</a:t>
            </a:r>
          </a:p>
          <a:p>
            <a:pPr lvl="2" algn="just"/>
            <a:r>
              <a:rPr lang="fr-FR" sz="2000" dirty="0" smtClean="0">
                <a:solidFill>
                  <a:schemeClr val="bg1"/>
                </a:solidFill>
              </a:rPr>
              <a:t>Tous les points sont situés sur un cercle englobant entièrement l’image</a:t>
            </a:r>
          </a:p>
          <a:p>
            <a:pPr lvl="1" algn="just"/>
            <a:r>
              <a:rPr lang="fr-FR" sz="2400" dirty="0" smtClean="0">
                <a:solidFill>
                  <a:schemeClr val="bg1"/>
                </a:solidFill>
              </a:rPr>
              <a:t>Déroulement :</a:t>
            </a:r>
          </a:p>
          <a:p>
            <a:pPr lvl="2" algn="just"/>
            <a:r>
              <a:rPr lang="fr-FR" sz="2000" dirty="0" smtClean="0">
                <a:solidFill>
                  <a:schemeClr val="bg1"/>
                </a:solidFill>
              </a:rPr>
              <a:t>A chaque itération, les points du </a:t>
            </a:r>
            <a:r>
              <a:rPr lang="fr-FR" sz="2000" dirty="0" err="1" smtClean="0">
                <a:solidFill>
                  <a:schemeClr val="bg1"/>
                </a:solidFill>
              </a:rPr>
              <a:t>Snake</a:t>
            </a:r>
            <a:r>
              <a:rPr lang="fr-FR" sz="2000" dirty="0" smtClean="0">
                <a:solidFill>
                  <a:schemeClr val="bg1"/>
                </a:solidFill>
              </a:rPr>
              <a:t> se rapprochent du centre de l’image</a:t>
            </a:r>
          </a:p>
          <a:p>
            <a:pPr lvl="2" algn="just"/>
            <a:r>
              <a:rPr lang="fr-FR" sz="2000" dirty="0" smtClean="0">
                <a:solidFill>
                  <a:schemeClr val="bg1"/>
                </a:solidFill>
              </a:rPr>
              <a:t>Si un point détecte un changement de luminosité il se fige sur le pixel auquel il est rattaché</a:t>
            </a:r>
          </a:p>
          <a:p>
            <a:pPr lvl="2" algn="just"/>
            <a:r>
              <a:rPr lang="fr-FR" sz="2000" dirty="0" smtClean="0">
                <a:solidFill>
                  <a:schemeClr val="bg1"/>
                </a:solidFill>
              </a:rPr>
              <a:t>Fin lorsque tous les points sont figés ou atteignent le centre de l’image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642938"/>
            <a:ext cx="7929586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latin typeface="+mj-lt"/>
              </a:rPr>
              <a:t>Algorithme détection de contours (2/2)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714612" y="6215082"/>
            <a:ext cx="371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  <a:latin typeface="+mj-lt"/>
              </a:rPr>
              <a:t>Initialisation du </a:t>
            </a:r>
            <a:r>
              <a:rPr lang="fr-FR" sz="2800" i="1" dirty="0" err="1" smtClean="0">
                <a:solidFill>
                  <a:schemeClr val="bg1"/>
                </a:solidFill>
                <a:latin typeface="+mj-lt"/>
              </a:rPr>
              <a:t>Snake</a:t>
            </a:r>
            <a:endParaRPr lang="fr-FR" sz="28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 descr="1-SnakeSchema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360000"/>
            <a:ext cx="5760000" cy="5760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-SnakeSchema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360000"/>
            <a:ext cx="5760000" cy="576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428860" y="6215082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i="1" dirty="0" err="1" smtClean="0">
                <a:solidFill>
                  <a:schemeClr val="bg1"/>
                </a:solidFill>
                <a:latin typeface="+mj-lt"/>
              </a:rPr>
              <a:t>Snake</a:t>
            </a:r>
            <a:r>
              <a:rPr lang="fr-F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2800" dirty="0" smtClean="0">
                <a:solidFill>
                  <a:schemeClr val="bg1"/>
                </a:solidFill>
                <a:latin typeface="+mj-lt"/>
              </a:rPr>
              <a:t>après n itérations</a:t>
            </a:r>
            <a:endParaRPr lang="fr-FR" sz="2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-SnakeSchema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99" y="359999"/>
            <a:ext cx="5760000" cy="576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57422" y="6215082"/>
            <a:ext cx="4429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i="1" dirty="0" err="1" smtClean="0">
                <a:solidFill>
                  <a:schemeClr val="bg1"/>
                </a:solidFill>
                <a:latin typeface="+mj-lt"/>
              </a:rPr>
              <a:t>Snake</a:t>
            </a:r>
            <a:r>
              <a:rPr lang="fr-F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2800" dirty="0" smtClean="0">
                <a:solidFill>
                  <a:schemeClr val="bg1"/>
                </a:solidFill>
                <a:latin typeface="+mj-lt"/>
              </a:rPr>
              <a:t>après m itérations</a:t>
            </a:r>
            <a:endParaRPr lang="fr-FR" sz="2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4-SnakeSchema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360000"/>
            <a:ext cx="5760000" cy="5760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43108" y="6215082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i="1" dirty="0" err="1" smtClean="0">
                <a:solidFill>
                  <a:schemeClr val="bg1"/>
                </a:solidFill>
                <a:latin typeface="+mj-lt"/>
              </a:rPr>
              <a:t>Snake</a:t>
            </a:r>
            <a:r>
              <a:rPr lang="fr-F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2800" dirty="0" smtClean="0">
                <a:solidFill>
                  <a:schemeClr val="bg1"/>
                </a:solidFill>
                <a:latin typeface="+mj-lt"/>
              </a:rPr>
              <a:t>à la fin de l’algorithme</a:t>
            </a:r>
            <a:endParaRPr lang="fr-FR" sz="2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just"/>
            <a:r>
              <a:rPr lang="fr-FR" dirty="0" smtClean="0">
                <a:solidFill>
                  <a:schemeClr val="bg1"/>
                </a:solidFill>
              </a:rPr>
              <a:t>Vectorisation </a:t>
            </a:r>
            <a:r>
              <a:rPr lang="fr-FR" dirty="0" smtClean="0">
                <a:solidFill>
                  <a:schemeClr val="bg1"/>
                </a:solidFill>
              </a:rPr>
              <a:t>de contours :</a:t>
            </a:r>
          </a:p>
          <a:p>
            <a:pPr lvl="1"/>
            <a:r>
              <a:rPr lang="fr-FR" dirty="0" smtClean="0">
                <a:solidFill>
                  <a:schemeClr val="bg1"/>
                </a:solidFill>
              </a:rPr>
              <a:t>Adaptation de l’algorithme </a:t>
            </a:r>
            <a:r>
              <a:rPr lang="fr-FR" dirty="0" err="1" smtClean="0">
                <a:solidFill>
                  <a:schemeClr val="bg1"/>
                </a:solidFill>
              </a:rPr>
              <a:t>Potrace</a:t>
            </a:r>
            <a:r>
              <a:rPr lang="fr-FR" dirty="0" smtClean="0">
                <a:solidFill>
                  <a:schemeClr val="bg1"/>
                </a:solidFill>
              </a:rPr>
              <a:t> décrit par Peter </a:t>
            </a:r>
            <a:r>
              <a:rPr lang="fr-FR" dirty="0" err="1" smtClean="0">
                <a:solidFill>
                  <a:schemeClr val="bg1"/>
                </a:solidFill>
              </a:rPr>
              <a:t>Selinger</a:t>
            </a:r>
            <a:r>
              <a:rPr lang="fr-FR" dirty="0" smtClean="0">
                <a:solidFill>
                  <a:schemeClr val="bg1"/>
                </a:solidFill>
              </a:rPr>
              <a:t> (2003) </a:t>
            </a:r>
            <a:r>
              <a:rPr lang="fr-FR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http://potrace.sourceforge.net/</a:t>
            </a:r>
          </a:p>
          <a:p>
            <a:pPr lvl="1" algn="just"/>
            <a:endParaRPr lang="fr-FR" dirty="0"/>
          </a:p>
          <a:p>
            <a:pPr lvl="1" algn="just"/>
            <a:r>
              <a:rPr lang="fr-FR" dirty="0" smtClean="0">
                <a:solidFill>
                  <a:schemeClr val="bg1"/>
                </a:solidFill>
              </a:rPr>
              <a:t>Algorithme :</a:t>
            </a:r>
          </a:p>
          <a:p>
            <a:pPr lvl="2" algn="just"/>
            <a:r>
              <a:rPr lang="fr-FR" dirty="0" smtClean="0">
                <a:solidFill>
                  <a:schemeClr val="bg1"/>
                </a:solidFill>
              </a:rPr>
              <a:t>En entrée : une chaîne fermée de pixels (</a:t>
            </a:r>
            <a:r>
              <a:rPr lang="fr-FR" i="1" dirty="0" err="1" smtClean="0">
                <a:solidFill>
                  <a:schemeClr val="bg1"/>
                </a:solidFill>
              </a:rPr>
              <a:t>Snake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lvl="2" algn="just"/>
            <a:r>
              <a:rPr lang="fr-FR" dirty="0" smtClean="0">
                <a:solidFill>
                  <a:schemeClr val="bg1"/>
                </a:solidFill>
              </a:rPr>
              <a:t>En sortie : approximation vectorielle de la chaîne de pixels sous forme de courbes de Bézier</a:t>
            </a: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 contours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0" y="642938"/>
            <a:ext cx="9144000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latin typeface="+mj-lt"/>
              </a:rPr>
              <a:t>Algorithme de vectorisation de contours (1/2)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 contours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fr-FR" dirty="0" smtClean="0">
                <a:solidFill>
                  <a:schemeClr val="bg1"/>
                </a:solidFill>
              </a:rPr>
              <a:t>Fonctionnement de l’algorithme :</a:t>
            </a:r>
          </a:p>
          <a:p>
            <a:pPr lvl="1" algn="just"/>
            <a:r>
              <a:rPr lang="fr-FR" dirty="0" smtClean="0">
                <a:solidFill>
                  <a:schemeClr val="bg1"/>
                </a:solidFill>
              </a:rPr>
              <a:t>Initialisation :</a:t>
            </a:r>
          </a:p>
          <a:p>
            <a:pPr lvl="2" algn="just"/>
            <a:r>
              <a:rPr lang="fr-FR" dirty="0" smtClean="0">
                <a:solidFill>
                  <a:schemeClr val="bg1"/>
                </a:solidFill>
              </a:rPr>
              <a:t>Initialisation d’une liste vide de sommets d’un polygone</a:t>
            </a:r>
          </a:p>
          <a:p>
            <a:pPr lvl="2" algn="just"/>
            <a:r>
              <a:rPr lang="fr-FR" dirty="0" smtClean="0">
                <a:solidFill>
                  <a:schemeClr val="bg1"/>
                </a:solidFill>
              </a:rPr>
              <a:t>Positionnement d’un pointeur sur un pixel donné du </a:t>
            </a:r>
            <a:r>
              <a:rPr lang="fr-FR" dirty="0" err="1" smtClean="0">
                <a:solidFill>
                  <a:schemeClr val="bg1"/>
                </a:solidFill>
              </a:rPr>
              <a:t>Snake</a:t>
            </a:r>
            <a:r>
              <a:rPr lang="fr-FR" dirty="0" smtClean="0">
                <a:solidFill>
                  <a:schemeClr val="bg1"/>
                </a:solidFill>
              </a:rPr>
              <a:t> et ajout de ce pixel à la liste de sommets</a:t>
            </a:r>
          </a:p>
          <a:p>
            <a:pPr lvl="1" algn="just"/>
            <a:r>
              <a:rPr lang="fr-FR" dirty="0" smtClean="0">
                <a:solidFill>
                  <a:schemeClr val="bg1"/>
                </a:solidFill>
              </a:rPr>
              <a:t>Déroulement (en deux étapes)</a:t>
            </a:r>
          </a:p>
          <a:p>
            <a:pPr lvl="2" algn="just"/>
            <a:r>
              <a:rPr lang="fr-FR" dirty="0" smtClean="0">
                <a:solidFill>
                  <a:schemeClr val="bg1"/>
                </a:solidFill>
              </a:rPr>
              <a:t>Etape 1 : Création d’un polygone approximant le tracé du </a:t>
            </a:r>
            <a:r>
              <a:rPr lang="fr-FR" i="1" dirty="0" err="1" smtClean="0">
                <a:solidFill>
                  <a:schemeClr val="bg1"/>
                </a:solidFill>
              </a:rPr>
              <a:t>Snake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</a:p>
          <a:p>
            <a:pPr lvl="2" algn="just"/>
            <a:r>
              <a:rPr lang="fr-FR" dirty="0" smtClean="0">
                <a:solidFill>
                  <a:schemeClr val="bg1"/>
                </a:solidFill>
              </a:rPr>
              <a:t>Etape 2 : Détermination des points d’intersection et de contrôle de la courbe de Bézier</a:t>
            </a:r>
          </a:p>
          <a:p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642938"/>
            <a:ext cx="9144000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latin typeface="+mj-lt"/>
              </a:rPr>
              <a:t>Algorithme de vectorisation de contours (2/2)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5-PotraceSchem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360000"/>
            <a:ext cx="5760000" cy="5760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071670" y="6215082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+mj-lt"/>
              </a:rPr>
              <a:t>Points du </a:t>
            </a:r>
            <a:r>
              <a:rPr lang="fr-FR" sz="2400" i="1" dirty="0" err="1" smtClean="0">
                <a:solidFill>
                  <a:schemeClr val="bg1"/>
                </a:solidFill>
                <a:latin typeface="+mj-lt"/>
              </a:rPr>
              <a:t>Snake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6-PotraceSchema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32000"/>
            <a:ext cx="8281047" cy="5580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85720" y="6215082"/>
            <a:ext cx="657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+mj-lt"/>
              </a:rPr>
              <a:t>Points du </a:t>
            </a:r>
            <a:r>
              <a:rPr lang="fr-FR" sz="2400" i="1" dirty="0" err="1" smtClean="0">
                <a:solidFill>
                  <a:schemeClr val="bg1"/>
                </a:solidFill>
                <a:latin typeface="+mj-lt"/>
              </a:rPr>
              <a:t>Snake</a:t>
            </a:r>
            <a:r>
              <a:rPr lang="fr-FR" sz="2400" dirty="0" smtClean="0">
                <a:solidFill>
                  <a:schemeClr val="bg1"/>
                </a:solidFill>
                <a:latin typeface="+mj-lt"/>
              </a:rPr>
              <a:t> et leur zone environnante (croix)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otraceSchema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32000"/>
            <a:ext cx="8280000" cy="557929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85720" y="6215082"/>
            <a:ext cx="692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bg1"/>
                </a:solidFill>
                <a:latin typeface="+mj-lt"/>
              </a:rPr>
              <a:t>Potrace</a:t>
            </a:r>
            <a:r>
              <a:rPr lang="fr-FR" sz="2400" dirty="0" smtClean="0">
                <a:solidFill>
                  <a:schemeClr val="bg1"/>
                </a:solidFill>
                <a:latin typeface="+mj-lt"/>
              </a:rPr>
              <a:t> : détermination du polygone (itération 1)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 txBox="1">
            <a:spLocks/>
          </p:cNvSpPr>
          <p:nvPr/>
        </p:nvSpPr>
        <p:spPr bwMode="auto">
          <a:xfrm>
            <a:off x="0" y="0"/>
            <a:ext cx="5429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42918"/>
            <a:ext cx="5857884" cy="642942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Contexte du projet - besoins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2910" y="2143116"/>
            <a:ext cx="7772400" cy="2947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Simuler le comportement d’une monopalme dans l’eau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Tester modèles mathématiques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Rechercher les formes les plus « efficaces »</a:t>
            </a:r>
            <a:endParaRPr kumimoji="0" lang="fr-FR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85720" y="6215082"/>
            <a:ext cx="692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bg1"/>
                </a:solidFill>
                <a:latin typeface="+mj-lt"/>
              </a:rPr>
              <a:t>Potrace</a:t>
            </a:r>
            <a:r>
              <a:rPr lang="fr-FR" sz="2400" dirty="0" smtClean="0">
                <a:solidFill>
                  <a:schemeClr val="bg1"/>
                </a:solidFill>
                <a:latin typeface="+mj-lt"/>
              </a:rPr>
              <a:t> : détermination du polygone (itération 2)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 descr="PotraceSchema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32000"/>
            <a:ext cx="8280000" cy="557929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85720" y="6215082"/>
            <a:ext cx="692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bg1"/>
                </a:solidFill>
                <a:latin typeface="+mj-lt"/>
              </a:rPr>
              <a:t>Potrace</a:t>
            </a:r>
            <a:r>
              <a:rPr lang="fr-FR" sz="2400" dirty="0" smtClean="0">
                <a:solidFill>
                  <a:schemeClr val="bg1"/>
                </a:solidFill>
                <a:latin typeface="+mj-lt"/>
              </a:rPr>
              <a:t> : détermination du polygone (itération 11)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 descr="PotraceSchema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32000"/>
            <a:ext cx="8280000" cy="5579295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85720" y="6215082"/>
            <a:ext cx="692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bg1"/>
                </a:solidFill>
                <a:latin typeface="+mj-lt"/>
              </a:rPr>
              <a:t>Potrace</a:t>
            </a:r>
            <a:r>
              <a:rPr lang="fr-FR" sz="2400" dirty="0" smtClean="0">
                <a:solidFill>
                  <a:schemeClr val="bg1"/>
                </a:solidFill>
                <a:latin typeface="+mj-lt"/>
              </a:rPr>
              <a:t> : détermination du polygone (itération 12)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 descr="PotraceSchema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32000"/>
            <a:ext cx="8280000" cy="557929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otraceSchema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32000"/>
            <a:ext cx="8280000" cy="557929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85720" y="6215082"/>
            <a:ext cx="735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bg1"/>
                </a:solidFill>
                <a:latin typeface="+mj-lt"/>
              </a:rPr>
              <a:t>Potrace</a:t>
            </a:r>
            <a:r>
              <a:rPr lang="fr-FR" sz="2400" dirty="0" smtClean="0">
                <a:solidFill>
                  <a:schemeClr val="bg1"/>
                </a:solidFill>
                <a:latin typeface="+mj-lt"/>
              </a:rPr>
              <a:t> : détermination du polygone (itération 12 bis)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otraceSchema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32000"/>
            <a:ext cx="8280000" cy="557929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85720" y="6215082"/>
            <a:ext cx="735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bg1"/>
                </a:solidFill>
                <a:latin typeface="+mj-lt"/>
              </a:rPr>
              <a:t>Potrace</a:t>
            </a:r>
            <a:r>
              <a:rPr lang="fr-FR" sz="2400" dirty="0" smtClean="0">
                <a:solidFill>
                  <a:schemeClr val="bg1"/>
                </a:solidFill>
                <a:latin typeface="+mj-lt"/>
              </a:rPr>
              <a:t> : détermination du polygone (fin)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otraceSchema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32000"/>
            <a:ext cx="8280000" cy="557929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85720" y="6215082"/>
            <a:ext cx="735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bg1"/>
                </a:solidFill>
                <a:latin typeface="+mj-lt"/>
              </a:rPr>
              <a:t>Potrace</a:t>
            </a:r>
            <a:r>
              <a:rPr lang="fr-FR" sz="2400" dirty="0" smtClean="0">
                <a:solidFill>
                  <a:schemeClr val="bg1"/>
                </a:solidFill>
                <a:latin typeface="+mj-lt"/>
              </a:rPr>
              <a:t> : détermination des courbes de Bézier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5720" y="6215082"/>
            <a:ext cx="735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bg1"/>
                </a:solidFill>
                <a:latin typeface="+mj-lt"/>
              </a:rPr>
              <a:t>Potrace</a:t>
            </a:r>
            <a:r>
              <a:rPr lang="fr-FR" sz="2400" dirty="0" smtClean="0">
                <a:solidFill>
                  <a:schemeClr val="bg1"/>
                </a:solidFill>
                <a:latin typeface="+mj-lt"/>
              </a:rPr>
              <a:t> : Points d’intersection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 descr="PotraceSchema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32000"/>
            <a:ext cx="8280000" cy="557929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otraceSchema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32000"/>
            <a:ext cx="8280000" cy="557929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85720" y="6215082"/>
            <a:ext cx="735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bg1"/>
                </a:solidFill>
                <a:latin typeface="+mj-lt"/>
              </a:rPr>
              <a:t>Potrace</a:t>
            </a:r>
            <a:r>
              <a:rPr lang="fr-FR" sz="2400" dirty="0" smtClean="0">
                <a:solidFill>
                  <a:schemeClr val="bg1"/>
                </a:solidFill>
                <a:latin typeface="+mj-lt"/>
              </a:rPr>
              <a:t> : Points d’intersection et points de contrôle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otraceSchema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32000"/>
            <a:ext cx="8280000" cy="557929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85720" y="6215082"/>
            <a:ext cx="735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+mj-lt"/>
              </a:rPr>
              <a:t>Courbes de Bézier finales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 contours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642938"/>
            <a:ext cx="6357950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latin typeface="+mj-lt"/>
              </a:rPr>
              <a:t>Algorithmes dans l’application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Etapes d’extraction d’une forme :</a:t>
            </a:r>
          </a:p>
          <a:p>
            <a:pPr lvl="1">
              <a:lnSpc>
                <a:spcPct val="160000"/>
              </a:lnSpc>
            </a:pPr>
            <a:r>
              <a:rPr lang="fr-FR" dirty="0" smtClean="0">
                <a:solidFill>
                  <a:schemeClr val="bg1"/>
                </a:solidFill>
              </a:rPr>
              <a:t>Chargement de l’image</a:t>
            </a:r>
          </a:p>
          <a:p>
            <a:pPr lvl="1"/>
            <a:endParaRPr lang="fr-FR" dirty="0" smtClean="0">
              <a:solidFill>
                <a:schemeClr val="bg1"/>
              </a:solidFill>
            </a:endParaRPr>
          </a:p>
          <a:p>
            <a:pPr lvl="1"/>
            <a:r>
              <a:rPr lang="fr-FR" dirty="0" smtClean="0">
                <a:solidFill>
                  <a:schemeClr val="bg1"/>
                </a:solidFill>
              </a:rPr>
              <a:t>Positionnement de l’image par rapport à un axe</a:t>
            </a:r>
          </a:p>
          <a:p>
            <a:pPr lvl="1"/>
            <a:endParaRPr lang="fr-FR" dirty="0" smtClean="0">
              <a:solidFill>
                <a:schemeClr val="bg1"/>
              </a:solidFill>
            </a:endParaRPr>
          </a:p>
          <a:p>
            <a:pPr lvl="1"/>
            <a:r>
              <a:rPr lang="fr-FR" dirty="0" smtClean="0">
                <a:solidFill>
                  <a:schemeClr val="bg1"/>
                </a:solidFill>
              </a:rPr>
              <a:t>Lancement des algorithmes</a:t>
            </a:r>
          </a:p>
          <a:p>
            <a:pPr lvl="1"/>
            <a:endParaRPr lang="fr-FR" dirty="0" smtClean="0">
              <a:solidFill>
                <a:schemeClr val="bg1"/>
              </a:solidFill>
            </a:endParaRPr>
          </a:p>
          <a:p>
            <a:pPr lvl="1"/>
            <a:r>
              <a:rPr lang="fr-FR" dirty="0" smtClean="0">
                <a:solidFill>
                  <a:schemeClr val="bg1"/>
                </a:solidFill>
              </a:rPr>
              <a:t>Création de la forme extraite et intégration dans le module dessin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 txBox="1">
            <a:spLocks/>
          </p:cNvSpPr>
          <p:nvPr/>
        </p:nvSpPr>
        <p:spPr bwMode="auto">
          <a:xfrm>
            <a:off x="0" y="0"/>
            <a:ext cx="5429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42918"/>
            <a:ext cx="7072330" cy="642942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Contexte du projet - conséquences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7158" y="2071678"/>
            <a:ext cx="8358246" cy="3590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Utilisation de logiciels de simulation complexes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Temps pour pouvoir lancer une simulation long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Dessin de la palme 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Utilisation de modeleurs 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3D</a:t>
            </a: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Dessin avec 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COMSOL</a:t>
            </a: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Configuration de la simulation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14282" y="6215082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+mj-lt"/>
              </a:rPr>
              <a:t>Chargement de l’image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 descr="12-AlgosSchema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360000"/>
            <a:ext cx="6100938" cy="5760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3-AlgosSchema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360000"/>
            <a:ext cx="6100935" cy="5760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14282" y="6215082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+mj-lt"/>
              </a:rPr>
              <a:t>Positionnement de l’image par rapport à l’axe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14282" y="6215082"/>
            <a:ext cx="371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+mj-lt"/>
              </a:rPr>
              <a:t>Algorithme de </a:t>
            </a:r>
            <a:r>
              <a:rPr lang="fr-FR" sz="2400" i="1" dirty="0" err="1" smtClean="0">
                <a:solidFill>
                  <a:schemeClr val="bg1"/>
                </a:solidFill>
                <a:latin typeface="+mj-lt"/>
              </a:rPr>
              <a:t>Snake</a:t>
            </a:r>
            <a:endParaRPr lang="fr-FR" sz="24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Image 4" descr="14-AlgosSchema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360000"/>
            <a:ext cx="6100935" cy="5760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14282" y="6215082"/>
            <a:ext cx="371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+mj-lt"/>
              </a:rPr>
              <a:t>Algorithme : </a:t>
            </a:r>
            <a:r>
              <a:rPr lang="fr-FR" sz="2400" i="1" dirty="0" err="1" smtClean="0">
                <a:solidFill>
                  <a:schemeClr val="bg1"/>
                </a:solidFill>
                <a:latin typeface="+mj-lt"/>
              </a:rPr>
              <a:t>Potrace</a:t>
            </a:r>
            <a:endParaRPr lang="fr-FR" sz="24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 descr="15-AlgosSchema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360000"/>
            <a:ext cx="6099525" cy="5760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14282" y="6215082"/>
            <a:ext cx="821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+mj-lt"/>
              </a:rPr>
              <a:t>Intégration de la forme dans le module dessin</a:t>
            </a:r>
            <a:endParaRPr lang="fr-FR" sz="24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 descr="16-AlgosSchema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360000"/>
            <a:ext cx="6100935" cy="5760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re 47"/>
          <p:cNvSpPr>
            <a:spLocks noGrp="1"/>
          </p:cNvSpPr>
          <p:nvPr>
            <p:ph type="title"/>
          </p:nvPr>
        </p:nvSpPr>
        <p:spPr>
          <a:xfrm>
            <a:off x="500034" y="2714620"/>
            <a:ext cx="8229600" cy="1143000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de données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de données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5072066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Structure Générale (1/2)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57688" y="5072063"/>
            <a:ext cx="1357312" cy="30003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Segment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57688" y="5357813"/>
            <a:ext cx="1357312" cy="5000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500688" y="3714750"/>
            <a:ext cx="1357312" cy="30003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Profil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00688" y="4000500"/>
            <a:ext cx="1357312" cy="50006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643438" y="2357438"/>
            <a:ext cx="1357312" cy="30003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MonofinFile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43438" y="2643188"/>
            <a:ext cx="1357312" cy="5000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7286625" y="3714750"/>
            <a:ext cx="1357313" cy="30003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ConfigFile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286625" y="4000500"/>
            <a:ext cx="1357313" cy="50006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3786188" y="3714750"/>
            <a:ext cx="1357312" cy="30003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Surface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86188" y="4000500"/>
            <a:ext cx="1357312" cy="50006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5643563" y="1000125"/>
            <a:ext cx="1357312" cy="30003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ProjectFile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43563" y="1285875"/>
            <a:ext cx="1357312" cy="50006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7643813" y="5072063"/>
            <a:ext cx="1357312" cy="30003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LayerConfig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43813" y="5357813"/>
            <a:ext cx="1357312" cy="5000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2714625" y="5072063"/>
            <a:ext cx="1357313" cy="30003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Point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14625" y="5357813"/>
            <a:ext cx="1357313" cy="5000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6000750" y="5072063"/>
            <a:ext cx="1357313" cy="30003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Layer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00750" y="5357813"/>
            <a:ext cx="1357313" cy="5000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0" name="Losange 39"/>
          <p:cNvSpPr/>
          <p:nvPr/>
        </p:nvSpPr>
        <p:spPr>
          <a:xfrm>
            <a:off x="6715125" y="1785938"/>
            <a:ext cx="142875" cy="214312"/>
          </a:xfrm>
          <a:prstGeom prst="diamond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1" name="Losange 40"/>
          <p:cNvSpPr/>
          <p:nvPr/>
        </p:nvSpPr>
        <p:spPr>
          <a:xfrm>
            <a:off x="5786438" y="1785938"/>
            <a:ext cx="142875" cy="214312"/>
          </a:xfrm>
          <a:prstGeom prst="diamond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2" name="Losange 41"/>
          <p:cNvSpPr/>
          <p:nvPr/>
        </p:nvSpPr>
        <p:spPr>
          <a:xfrm>
            <a:off x="5715000" y="3143250"/>
            <a:ext cx="142875" cy="214313"/>
          </a:xfrm>
          <a:prstGeom prst="diamond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3" name="Losange 42"/>
          <p:cNvSpPr/>
          <p:nvPr/>
        </p:nvSpPr>
        <p:spPr>
          <a:xfrm>
            <a:off x="4786313" y="3143250"/>
            <a:ext cx="142875" cy="214313"/>
          </a:xfrm>
          <a:prstGeom prst="diamond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4" name="Losange 43"/>
          <p:cNvSpPr/>
          <p:nvPr/>
        </p:nvSpPr>
        <p:spPr>
          <a:xfrm>
            <a:off x="7929563" y="4500563"/>
            <a:ext cx="142875" cy="214312"/>
          </a:xfrm>
          <a:prstGeom prst="diamond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5" name="Losange 44"/>
          <p:cNvSpPr/>
          <p:nvPr/>
        </p:nvSpPr>
        <p:spPr>
          <a:xfrm>
            <a:off x="4857750" y="4500563"/>
            <a:ext cx="142875" cy="214312"/>
          </a:xfrm>
          <a:prstGeom prst="diamond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6" name="Losange 45"/>
          <p:cNvSpPr/>
          <p:nvPr/>
        </p:nvSpPr>
        <p:spPr>
          <a:xfrm>
            <a:off x="3929063" y="4500563"/>
            <a:ext cx="142875" cy="214312"/>
          </a:xfrm>
          <a:prstGeom prst="diamond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7" name="Losange 46"/>
          <p:cNvSpPr/>
          <p:nvPr/>
        </p:nvSpPr>
        <p:spPr>
          <a:xfrm>
            <a:off x="6357938" y="4500563"/>
            <a:ext cx="142875" cy="214312"/>
          </a:xfrm>
          <a:prstGeom prst="diamond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51" name="Connecteur en angle 50"/>
          <p:cNvCxnSpPr>
            <a:stCxn id="22" idx="0"/>
            <a:endCxn id="40" idx="2"/>
          </p:cNvCxnSpPr>
          <p:nvPr/>
        </p:nvCxnSpPr>
        <p:spPr>
          <a:xfrm rot="16200000" flipV="1">
            <a:off x="6519069" y="2267744"/>
            <a:ext cx="1714500" cy="117951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ngle 55"/>
          <p:cNvCxnSpPr>
            <a:stCxn id="20" idx="0"/>
            <a:endCxn id="41" idx="2"/>
          </p:cNvCxnSpPr>
          <p:nvPr/>
        </p:nvCxnSpPr>
        <p:spPr>
          <a:xfrm rot="5400000" flipH="1" flipV="1">
            <a:off x="5411788" y="1911350"/>
            <a:ext cx="357188" cy="53498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/>
          <p:cNvCxnSpPr>
            <a:stCxn id="43" idx="2"/>
            <a:endCxn id="24" idx="0"/>
          </p:cNvCxnSpPr>
          <p:nvPr/>
        </p:nvCxnSpPr>
        <p:spPr>
          <a:xfrm rot="5400000">
            <a:off x="4482306" y="3339307"/>
            <a:ext cx="357187" cy="3937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en angle 63"/>
          <p:cNvCxnSpPr>
            <a:stCxn id="42" idx="2"/>
            <a:endCxn id="18" idx="0"/>
          </p:cNvCxnSpPr>
          <p:nvPr/>
        </p:nvCxnSpPr>
        <p:spPr>
          <a:xfrm rot="16200000" flipH="1">
            <a:off x="5804694" y="3339307"/>
            <a:ext cx="357187" cy="3937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en angle 65"/>
          <p:cNvCxnSpPr>
            <a:stCxn id="44" idx="2"/>
            <a:endCxn id="28" idx="0"/>
          </p:cNvCxnSpPr>
          <p:nvPr/>
        </p:nvCxnSpPr>
        <p:spPr>
          <a:xfrm rot="16200000" flipH="1">
            <a:off x="7983538" y="4732337"/>
            <a:ext cx="357188" cy="32226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en angle 67"/>
          <p:cNvCxnSpPr>
            <a:stCxn id="47" idx="2"/>
            <a:endCxn id="32" idx="0"/>
          </p:cNvCxnSpPr>
          <p:nvPr/>
        </p:nvCxnSpPr>
        <p:spPr>
          <a:xfrm rot="16200000" flipH="1">
            <a:off x="6376194" y="4768056"/>
            <a:ext cx="357188" cy="25082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en angle 71"/>
          <p:cNvCxnSpPr>
            <a:stCxn id="45" idx="2"/>
            <a:endCxn id="14" idx="0"/>
          </p:cNvCxnSpPr>
          <p:nvPr/>
        </p:nvCxnSpPr>
        <p:spPr>
          <a:xfrm rot="16200000" flipH="1">
            <a:off x="4804569" y="4839494"/>
            <a:ext cx="357188" cy="10795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en angle 73"/>
          <p:cNvCxnSpPr>
            <a:stCxn id="46" idx="2"/>
            <a:endCxn id="30" idx="0"/>
          </p:cNvCxnSpPr>
          <p:nvPr/>
        </p:nvCxnSpPr>
        <p:spPr>
          <a:xfrm rot="5400000">
            <a:off x="3517900" y="4589463"/>
            <a:ext cx="357188" cy="60801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0" name="Rectangle 6"/>
          <p:cNvSpPr>
            <a:spLocks noChangeArrowheads="1"/>
          </p:cNvSpPr>
          <p:nvPr/>
        </p:nvSpPr>
        <p:spPr bwMode="auto">
          <a:xfrm>
            <a:off x="1714500" y="1428750"/>
            <a:ext cx="37353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Calibri" pitchFamily="34" charset="0"/>
              </a:rPr>
              <a:t>Façade avec l’extérieur</a:t>
            </a:r>
          </a:p>
        </p:txBody>
      </p:sp>
      <p:cxnSp>
        <p:nvCxnSpPr>
          <p:cNvPr id="93" name="Connecteur droit 92"/>
          <p:cNvCxnSpPr/>
          <p:nvPr/>
        </p:nvCxnSpPr>
        <p:spPr>
          <a:xfrm rot="5400000" flipH="1" flipV="1">
            <a:off x="6429375" y="3500438"/>
            <a:ext cx="430213" cy="1587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/>
          <p:nvPr/>
        </p:nvCxnSpPr>
        <p:spPr>
          <a:xfrm>
            <a:off x="6643688" y="3286125"/>
            <a:ext cx="857250" cy="1588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rot="5400000">
            <a:off x="7286625" y="3500438"/>
            <a:ext cx="430213" cy="158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4" name="Rectangle 6"/>
          <p:cNvSpPr>
            <a:spLocks noChangeArrowheads="1"/>
          </p:cNvSpPr>
          <p:nvPr/>
        </p:nvSpPr>
        <p:spPr bwMode="auto">
          <a:xfrm>
            <a:off x="571500" y="3857625"/>
            <a:ext cx="25701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Calibri" pitchFamily="34" charset="0"/>
              </a:rPr>
              <a:t>Informations utiles</a:t>
            </a:r>
          </a:p>
        </p:txBody>
      </p:sp>
      <p:sp>
        <p:nvSpPr>
          <p:cNvPr id="3115" name="Rectangle 6"/>
          <p:cNvSpPr>
            <a:spLocks noChangeArrowheads="1"/>
          </p:cNvSpPr>
          <p:nvPr/>
        </p:nvSpPr>
        <p:spPr bwMode="auto">
          <a:xfrm>
            <a:off x="714375" y="5072063"/>
            <a:ext cx="14700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Calibri" pitchFamily="34" charset="0"/>
              </a:rPr>
              <a:t>Structures</a:t>
            </a:r>
          </a:p>
          <a:p>
            <a:pPr algn="ctr"/>
            <a:r>
              <a:rPr lang="fr-FR" sz="2400">
                <a:solidFill>
                  <a:schemeClr val="bg1"/>
                </a:solidFill>
                <a:latin typeface="Calibri" pitchFamily="34" charset="0"/>
              </a:rPr>
              <a:t>internes</a:t>
            </a:r>
          </a:p>
        </p:txBody>
      </p:sp>
      <p:sp>
        <p:nvSpPr>
          <p:cNvPr id="3116" name="Rectangle 6"/>
          <p:cNvSpPr>
            <a:spLocks noChangeArrowheads="1"/>
          </p:cNvSpPr>
          <p:nvPr/>
        </p:nvSpPr>
        <p:spPr bwMode="auto">
          <a:xfrm>
            <a:off x="2143125" y="2571750"/>
            <a:ext cx="17478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Calibri" pitchFamily="34" charset="0"/>
              </a:rPr>
              <a:t>Ramification</a:t>
            </a:r>
          </a:p>
        </p:txBody>
      </p:sp>
      <p:sp>
        <p:nvSpPr>
          <p:cNvPr id="48" name="Espace réservé du numéro de diapositive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56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de données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642938"/>
            <a:ext cx="5072063" cy="642937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Structure Générale (2/2)</a:t>
            </a:r>
          </a:p>
        </p:txBody>
      </p:sp>
      <p:sp>
        <p:nvSpPr>
          <p:cNvPr id="9" name="Rectangle 8"/>
          <p:cNvSpPr/>
          <p:nvPr/>
        </p:nvSpPr>
        <p:spPr>
          <a:xfrm>
            <a:off x="5500688" y="3714750"/>
            <a:ext cx="1357312" cy="30003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Profil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00688" y="4000500"/>
            <a:ext cx="1357312" cy="50006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643438" y="2357438"/>
            <a:ext cx="1357312" cy="300037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MonofinFile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3438" y="2643188"/>
            <a:ext cx="1357312" cy="50006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286625" y="3714750"/>
            <a:ext cx="1357313" cy="30003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ConfigFile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86625" y="4000500"/>
            <a:ext cx="1357313" cy="50006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5643563" y="1000125"/>
            <a:ext cx="1357312" cy="300038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ProjectFile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43563" y="1285875"/>
            <a:ext cx="1357312" cy="500063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7643813" y="5072063"/>
            <a:ext cx="1357312" cy="300037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LayerConfig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43813" y="5357813"/>
            <a:ext cx="1357312" cy="50006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6000750" y="5072063"/>
            <a:ext cx="1357313" cy="300037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Layer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00750" y="5357813"/>
            <a:ext cx="1357313" cy="50006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5" name="Losange 24"/>
          <p:cNvSpPr/>
          <p:nvPr/>
        </p:nvSpPr>
        <p:spPr>
          <a:xfrm>
            <a:off x="6715125" y="1785938"/>
            <a:ext cx="142875" cy="214312"/>
          </a:xfrm>
          <a:prstGeom prst="diamond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6" name="Losange 25"/>
          <p:cNvSpPr/>
          <p:nvPr/>
        </p:nvSpPr>
        <p:spPr>
          <a:xfrm>
            <a:off x="5786438" y="1785938"/>
            <a:ext cx="142875" cy="214312"/>
          </a:xfrm>
          <a:prstGeom prst="diamond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7" name="Losange 26"/>
          <p:cNvSpPr/>
          <p:nvPr/>
        </p:nvSpPr>
        <p:spPr>
          <a:xfrm>
            <a:off x="5715000" y="3143250"/>
            <a:ext cx="142875" cy="214313"/>
          </a:xfrm>
          <a:prstGeom prst="diamond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9" name="Losange 28"/>
          <p:cNvSpPr/>
          <p:nvPr/>
        </p:nvSpPr>
        <p:spPr>
          <a:xfrm>
            <a:off x="7929563" y="4500563"/>
            <a:ext cx="142875" cy="214312"/>
          </a:xfrm>
          <a:prstGeom prst="diamond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2" name="Losange 31"/>
          <p:cNvSpPr/>
          <p:nvPr/>
        </p:nvSpPr>
        <p:spPr>
          <a:xfrm>
            <a:off x="6357938" y="4500563"/>
            <a:ext cx="142875" cy="214312"/>
          </a:xfrm>
          <a:prstGeom prst="diamond">
            <a:avLst/>
          </a:prstGeom>
          <a:solidFill>
            <a:schemeClr val="bg1">
              <a:alpha val="4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33" name="Connecteur en angle 32"/>
          <p:cNvCxnSpPr>
            <a:stCxn id="13" idx="0"/>
            <a:endCxn id="25" idx="2"/>
          </p:cNvCxnSpPr>
          <p:nvPr/>
        </p:nvCxnSpPr>
        <p:spPr>
          <a:xfrm rot="16200000" flipV="1">
            <a:off x="6519069" y="2267744"/>
            <a:ext cx="1714500" cy="117951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en angle 33"/>
          <p:cNvCxnSpPr>
            <a:stCxn id="11" idx="0"/>
            <a:endCxn id="26" idx="2"/>
          </p:cNvCxnSpPr>
          <p:nvPr/>
        </p:nvCxnSpPr>
        <p:spPr>
          <a:xfrm rot="5400000" flipH="1" flipV="1">
            <a:off x="5411788" y="1911350"/>
            <a:ext cx="357188" cy="53498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en angle 35"/>
          <p:cNvCxnSpPr>
            <a:stCxn id="27" idx="2"/>
            <a:endCxn id="9" idx="0"/>
          </p:cNvCxnSpPr>
          <p:nvPr/>
        </p:nvCxnSpPr>
        <p:spPr>
          <a:xfrm rot="16200000" flipH="1">
            <a:off x="5804694" y="3339307"/>
            <a:ext cx="357187" cy="3937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29" idx="2"/>
            <a:endCxn id="19" idx="0"/>
          </p:cNvCxnSpPr>
          <p:nvPr/>
        </p:nvCxnSpPr>
        <p:spPr>
          <a:xfrm rot="16200000" flipH="1">
            <a:off x="7983538" y="4732337"/>
            <a:ext cx="357188" cy="32226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/>
          <p:cNvCxnSpPr>
            <a:stCxn id="32" idx="2"/>
            <a:endCxn id="23" idx="0"/>
          </p:cNvCxnSpPr>
          <p:nvPr/>
        </p:nvCxnSpPr>
        <p:spPr>
          <a:xfrm rot="16200000" flipH="1">
            <a:off x="6376194" y="4768056"/>
            <a:ext cx="357188" cy="25082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rot="5400000" flipH="1" flipV="1">
            <a:off x="6428581" y="3501232"/>
            <a:ext cx="430213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6643688" y="3286125"/>
            <a:ext cx="857250" cy="158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rot="5400000">
            <a:off x="7286625" y="3500438"/>
            <a:ext cx="430213" cy="1587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5" name="Rectangle 6"/>
          <p:cNvSpPr>
            <a:spLocks noChangeArrowheads="1"/>
          </p:cNvSpPr>
          <p:nvPr/>
        </p:nvSpPr>
        <p:spPr bwMode="auto">
          <a:xfrm>
            <a:off x="428625" y="2000250"/>
            <a:ext cx="29525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Calibri" pitchFamily="34" charset="0"/>
              </a:rPr>
              <a:t>Profil Vs </a:t>
            </a:r>
            <a:r>
              <a:rPr lang="fr-FR" sz="2800" b="1" dirty="0" err="1">
                <a:solidFill>
                  <a:schemeClr val="bg1"/>
                </a:solidFill>
                <a:latin typeface="Calibri" pitchFamily="34" charset="0"/>
              </a:rPr>
              <a:t>ConfigFile</a:t>
            </a:r>
            <a:endParaRPr lang="fr-FR" sz="28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126" name="Rectangle 6"/>
          <p:cNvSpPr>
            <a:spLocks noChangeArrowheads="1"/>
          </p:cNvSpPr>
          <p:nvPr/>
        </p:nvSpPr>
        <p:spPr bwMode="auto">
          <a:xfrm>
            <a:off x="214282" y="2714620"/>
            <a:ext cx="38853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Calibri" pitchFamily="34" charset="0"/>
              </a:rPr>
              <a:t>Profil pour la taille des strates</a:t>
            </a:r>
          </a:p>
        </p:txBody>
      </p:sp>
      <p:sp>
        <p:nvSpPr>
          <p:cNvPr id="4127" name="Rectangle 6"/>
          <p:cNvSpPr>
            <a:spLocks noChangeArrowheads="1"/>
          </p:cNvSpPr>
          <p:nvPr/>
        </p:nvSpPr>
        <p:spPr bwMode="auto">
          <a:xfrm>
            <a:off x="214282" y="3286120"/>
            <a:ext cx="4255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Calibri" pitchFamily="34" charset="0"/>
              </a:rPr>
              <a:t>ConfigFile pour leur composition</a:t>
            </a:r>
          </a:p>
        </p:txBody>
      </p:sp>
      <p:sp>
        <p:nvSpPr>
          <p:cNvPr id="4128" name="Rectangle 6"/>
          <p:cNvSpPr>
            <a:spLocks noChangeArrowheads="1"/>
          </p:cNvSpPr>
          <p:nvPr/>
        </p:nvSpPr>
        <p:spPr bwMode="auto">
          <a:xfrm>
            <a:off x="357188" y="4500563"/>
            <a:ext cx="2034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Calibri" pitchFamily="34" charset="0"/>
              </a:rPr>
              <a:t>Observateur</a:t>
            </a:r>
          </a:p>
        </p:txBody>
      </p:sp>
      <p:sp>
        <p:nvSpPr>
          <p:cNvPr id="4129" name="Rectangle 6"/>
          <p:cNvSpPr>
            <a:spLocks noChangeArrowheads="1"/>
          </p:cNvSpPr>
          <p:nvPr/>
        </p:nvSpPr>
        <p:spPr bwMode="auto">
          <a:xfrm>
            <a:off x="214282" y="3857620"/>
            <a:ext cx="52859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  <a:latin typeface="Calibri" pitchFamily="34" charset="0"/>
              </a:rPr>
              <a:t>Emplacements différents dans l’interface</a:t>
            </a:r>
          </a:p>
        </p:txBody>
      </p:sp>
      <p:sp>
        <p:nvSpPr>
          <p:cNvPr id="4130" name="Rectangle 6"/>
          <p:cNvSpPr>
            <a:spLocks noChangeArrowheads="1"/>
          </p:cNvSpPr>
          <p:nvPr/>
        </p:nvSpPr>
        <p:spPr bwMode="auto">
          <a:xfrm>
            <a:off x="214282" y="5214950"/>
            <a:ext cx="54046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Calibri" pitchFamily="34" charset="0"/>
              </a:rPr>
              <a:t>Profil notifie les changements à </a:t>
            </a:r>
            <a:r>
              <a:rPr lang="fr-FR" sz="2400" dirty="0" err="1">
                <a:solidFill>
                  <a:schemeClr val="bg1"/>
                </a:solidFill>
                <a:latin typeface="Calibri" pitchFamily="34" charset="0"/>
              </a:rPr>
              <a:t>ConfigFile</a:t>
            </a:r>
            <a:endParaRPr lang="fr-FR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de données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642938"/>
            <a:ext cx="3429000" cy="642937"/>
          </a:xfrm>
          <a:prstGeom prst="rect">
            <a:avLst/>
          </a:prstGeom>
        </p:spPr>
        <p:txBody>
          <a:bodyPr anchor="ctr">
            <a:normAutofit fontScale="92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Undo/Redo (1/2)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715000" y="5143500"/>
            <a:ext cx="1357313" cy="3000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Profil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715000" y="5429250"/>
            <a:ext cx="1357313" cy="5000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4857750" y="3786188"/>
            <a:ext cx="1357313" cy="3000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MonofinFile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857750" y="4071938"/>
            <a:ext cx="1357313" cy="5000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7500938" y="5143500"/>
            <a:ext cx="1357312" cy="3000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ConfigFile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0938" y="5429250"/>
            <a:ext cx="1357312" cy="5000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4000500" y="5143500"/>
            <a:ext cx="1357313" cy="3000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Surface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00500" y="5429250"/>
            <a:ext cx="1357313" cy="5000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71" name="Rectangle 70"/>
          <p:cNvSpPr/>
          <p:nvPr/>
        </p:nvSpPr>
        <p:spPr>
          <a:xfrm>
            <a:off x="5857875" y="2428875"/>
            <a:ext cx="1357313" cy="3000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ProjectFile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857875" y="2714625"/>
            <a:ext cx="1357313" cy="5000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79" name="Losange 78"/>
          <p:cNvSpPr/>
          <p:nvPr/>
        </p:nvSpPr>
        <p:spPr>
          <a:xfrm>
            <a:off x="6929438" y="3214688"/>
            <a:ext cx="142875" cy="214312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0" name="Losange 79"/>
          <p:cNvSpPr/>
          <p:nvPr/>
        </p:nvSpPr>
        <p:spPr>
          <a:xfrm>
            <a:off x="6000750" y="3214688"/>
            <a:ext cx="142875" cy="214312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1" name="Losange 80"/>
          <p:cNvSpPr/>
          <p:nvPr/>
        </p:nvSpPr>
        <p:spPr>
          <a:xfrm>
            <a:off x="5929313" y="4572000"/>
            <a:ext cx="142875" cy="214313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2" name="Losange 81"/>
          <p:cNvSpPr/>
          <p:nvPr/>
        </p:nvSpPr>
        <p:spPr>
          <a:xfrm>
            <a:off x="5000625" y="4572000"/>
            <a:ext cx="142875" cy="214313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87" name="Connecteur en angle 86"/>
          <p:cNvCxnSpPr>
            <a:stCxn id="61" idx="0"/>
            <a:endCxn id="79" idx="2"/>
          </p:cNvCxnSpPr>
          <p:nvPr/>
        </p:nvCxnSpPr>
        <p:spPr>
          <a:xfrm rot="16200000" flipV="1">
            <a:off x="6733382" y="3696493"/>
            <a:ext cx="1714500" cy="117951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en angle 87"/>
          <p:cNvCxnSpPr>
            <a:stCxn id="59" idx="0"/>
            <a:endCxn id="80" idx="2"/>
          </p:cNvCxnSpPr>
          <p:nvPr/>
        </p:nvCxnSpPr>
        <p:spPr>
          <a:xfrm rot="5400000" flipH="1" flipV="1">
            <a:off x="5626100" y="3340100"/>
            <a:ext cx="357188" cy="5349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en angle 88"/>
          <p:cNvCxnSpPr>
            <a:stCxn id="82" idx="2"/>
            <a:endCxn id="63" idx="0"/>
          </p:cNvCxnSpPr>
          <p:nvPr/>
        </p:nvCxnSpPr>
        <p:spPr>
          <a:xfrm rot="5400000">
            <a:off x="4697413" y="4768850"/>
            <a:ext cx="357187" cy="392113"/>
          </a:xfrm>
          <a:prstGeom prst="bentConnector3">
            <a:avLst>
              <a:gd name="adj1" fmla="val 39509"/>
            </a:avLst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en angle 89"/>
          <p:cNvCxnSpPr/>
          <p:nvPr/>
        </p:nvCxnSpPr>
        <p:spPr>
          <a:xfrm rot="16200000" flipH="1">
            <a:off x="6019006" y="4768057"/>
            <a:ext cx="357187" cy="393700"/>
          </a:xfrm>
          <a:prstGeom prst="bentConnector3">
            <a:avLst>
              <a:gd name="adj1" fmla="val 33213"/>
            </a:avLst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/>
          <p:nvPr/>
        </p:nvCxnSpPr>
        <p:spPr>
          <a:xfrm rot="5400000" flipH="1" flipV="1">
            <a:off x="6644481" y="4929982"/>
            <a:ext cx="428625" cy="1588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>
            <a:off x="6858000" y="4714875"/>
            <a:ext cx="857250" cy="1588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rot="5400000">
            <a:off x="7501731" y="4929982"/>
            <a:ext cx="428625" cy="158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6" name="Rectangle 6"/>
          <p:cNvSpPr>
            <a:spLocks noChangeArrowheads="1"/>
          </p:cNvSpPr>
          <p:nvPr/>
        </p:nvSpPr>
        <p:spPr bwMode="auto">
          <a:xfrm>
            <a:off x="357158" y="2786058"/>
            <a:ext cx="235308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Calibri" pitchFamily="34" charset="0"/>
              </a:rPr>
              <a:t>Trois éléments</a:t>
            </a:r>
          </a:p>
        </p:txBody>
      </p:sp>
      <p:sp>
        <p:nvSpPr>
          <p:cNvPr id="5147" name="Rectangle 6"/>
          <p:cNvSpPr>
            <a:spLocks noChangeArrowheads="1"/>
          </p:cNvSpPr>
          <p:nvPr/>
        </p:nvSpPr>
        <p:spPr bwMode="auto">
          <a:xfrm>
            <a:off x="357127" y="3357559"/>
            <a:ext cx="21417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Calibri" pitchFamily="34" charset="0"/>
              </a:rPr>
              <a:t>HistoryHolder : </a:t>
            </a:r>
            <a:endParaRPr lang="fr-FR" sz="2400" u="sng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stocker</a:t>
            </a:r>
            <a:endParaRPr lang="fr-FR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48" name="Rectangle 6"/>
          <p:cNvSpPr>
            <a:spLocks noChangeArrowheads="1"/>
          </p:cNvSpPr>
          <p:nvPr/>
        </p:nvSpPr>
        <p:spPr bwMode="auto">
          <a:xfrm>
            <a:off x="357158" y="4286256"/>
            <a:ext cx="209493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Calibri" pitchFamily="34" charset="0"/>
              </a:rPr>
              <a:t>HistoryMaker : </a:t>
            </a:r>
            <a:endParaRPr lang="fr-FR" sz="2400" u="sng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enregistrer</a:t>
            </a:r>
            <a:endParaRPr lang="fr-FR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49" name="Rectangle 6"/>
          <p:cNvSpPr>
            <a:spLocks noChangeArrowheads="1"/>
          </p:cNvSpPr>
          <p:nvPr/>
        </p:nvSpPr>
        <p:spPr bwMode="auto">
          <a:xfrm>
            <a:off x="357158" y="5214950"/>
            <a:ext cx="252690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u="sng" dirty="0">
                <a:solidFill>
                  <a:schemeClr val="bg1"/>
                </a:solidFill>
                <a:latin typeface="Calibri" pitchFamily="34" charset="0"/>
              </a:rPr>
              <a:t>HistoryCareTaker </a:t>
            </a:r>
            <a:r>
              <a:rPr lang="fr-FR" sz="2400" u="sng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</a:p>
          <a:p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gérer</a:t>
            </a:r>
            <a:endParaRPr lang="fr-FR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52" name="Groupe 51"/>
          <p:cNvGrpSpPr/>
          <p:nvPr/>
        </p:nvGrpSpPr>
        <p:grpSpPr>
          <a:xfrm>
            <a:off x="571500" y="1000125"/>
            <a:ext cx="7431088" cy="4679950"/>
            <a:chOff x="571500" y="1000125"/>
            <a:chExt cx="7431088" cy="4679950"/>
          </a:xfrm>
        </p:grpSpPr>
        <p:grpSp>
          <p:nvGrpSpPr>
            <p:cNvPr id="2" name="Groupe 46"/>
            <p:cNvGrpSpPr>
              <a:grpSpLocks/>
            </p:cNvGrpSpPr>
            <p:nvPr/>
          </p:nvGrpSpPr>
          <p:grpSpPr bwMode="auto">
            <a:xfrm>
              <a:off x="571500" y="1000125"/>
              <a:ext cx="7431088" cy="4679950"/>
              <a:chOff x="571500" y="1000125"/>
              <a:chExt cx="7431088" cy="467995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5643563" y="1000125"/>
                <a:ext cx="1785937" cy="300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dirty="0">
                    <a:solidFill>
                      <a:schemeClr val="tx1"/>
                    </a:solidFill>
                  </a:rPr>
                  <a:t>HistoryCareTaker</a:t>
                </a: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5643563" y="1285875"/>
                <a:ext cx="1785937" cy="5000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000375" y="1785938"/>
                <a:ext cx="1500188" cy="30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dirty="0">
                    <a:solidFill>
                      <a:schemeClr val="tx1"/>
                    </a:solidFill>
                  </a:rPr>
                  <a:t>HistoryMaker</a:t>
                </a: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000375" y="2071688"/>
                <a:ext cx="1500188" cy="5000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71500" y="1785938"/>
                <a:ext cx="1500188" cy="30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dirty="0">
                    <a:solidFill>
                      <a:schemeClr val="tx1"/>
                    </a:solidFill>
                  </a:rPr>
                  <a:t>HistoryHolder</a:t>
                </a: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1500" y="2071688"/>
                <a:ext cx="1500188" cy="5000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110" name="Triangle isocèle 109"/>
              <p:cNvSpPr/>
              <p:nvPr/>
            </p:nvSpPr>
            <p:spPr>
              <a:xfrm>
                <a:off x="6429375" y="1785938"/>
                <a:ext cx="214313" cy="14287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cxnSp>
            <p:nvCxnSpPr>
              <p:cNvPr id="112" name="Connecteur droit 111"/>
              <p:cNvCxnSpPr>
                <a:stCxn id="110" idx="3"/>
                <a:endCxn id="71" idx="0"/>
              </p:cNvCxnSpPr>
              <p:nvPr/>
            </p:nvCxnSpPr>
            <p:spPr>
              <a:xfrm rot="5400000">
                <a:off x="6286501" y="2178050"/>
                <a:ext cx="500062" cy="1587"/>
              </a:xfrm>
              <a:prstGeom prst="line">
                <a:avLst/>
              </a:prstGeom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riangle isocèle 113"/>
              <p:cNvSpPr/>
              <p:nvPr/>
            </p:nvSpPr>
            <p:spPr>
              <a:xfrm>
                <a:off x="3643313" y="2571750"/>
                <a:ext cx="214312" cy="14287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116" name="Triangle isocèle 115"/>
              <p:cNvSpPr/>
              <p:nvPr/>
            </p:nvSpPr>
            <p:spPr>
              <a:xfrm>
                <a:off x="4071938" y="2571750"/>
                <a:ext cx="214312" cy="14287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117" name="Triangle isocèle 116"/>
              <p:cNvSpPr/>
              <p:nvPr/>
            </p:nvSpPr>
            <p:spPr>
              <a:xfrm>
                <a:off x="3143250" y="2571750"/>
                <a:ext cx="214313" cy="14287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cxnSp>
            <p:nvCxnSpPr>
              <p:cNvPr id="121" name="Forme 120"/>
              <p:cNvCxnSpPr>
                <a:stCxn id="116" idx="3"/>
              </p:cNvCxnSpPr>
              <p:nvPr/>
            </p:nvCxnSpPr>
            <p:spPr>
              <a:xfrm rot="16200000" flipH="1">
                <a:off x="5018087" y="1874838"/>
                <a:ext cx="2143125" cy="3822700"/>
              </a:xfrm>
              <a:prstGeom prst="bentConnector2">
                <a:avLst/>
              </a:prstGeom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eur droit 126"/>
              <p:cNvCxnSpPr/>
              <p:nvPr/>
            </p:nvCxnSpPr>
            <p:spPr>
              <a:xfrm rot="5400000">
                <a:off x="7858919" y="5001419"/>
                <a:ext cx="285750" cy="1588"/>
              </a:xfrm>
              <a:prstGeom prst="line">
                <a:avLst/>
              </a:prstGeom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Forme 128"/>
              <p:cNvCxnSpPr>
                <a:stCxn id="114" idx="3"/>
              </p:cNvCxnSpPr>
              <p:nvPr/>
            </p:nvCxnSpPr>
            <p:spPr>
              <a:xfrm rot="16200000" flipH="1">
                <a:off x="3767932" y="2696368"/>
                <a:ext cx="2286000" cy="2322513"/>
              </a:xfrm>
              <a:prstGeom prst="bentConnector2">
                <a:avLst/>
              </a:prstGeom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133"/>
              <p:cNvCxnSpPr/>
              <p:nvPr/>
            </p:nvCxnSpPr>
            <p:spPr>
              <a:xfrm rot="5400000">
                <a:off x="6001544" y="5072857"/>
                <a:ext cx="142875" cy="1587"/>
              </a:xfrm>
              <a:prstGeom prst="line">
                <a:avLst/>
              </a:prstGeom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Forme 140"/>
              <p:cNvCxnSpPr>
                <a:stCxn id="117" idx="3"/>
                <a:endCxn id="64" idx="1"/>
              </p:cNvCxnSpPr>
              <p:nvPr/>
            </p:nvCxnSpPr>
            <p:spPr>
              <a:xfrm rot="16200000" flipH="1">
                <a:off x="2142332" y="3821906"/>
                <a:ext cx="2965450" cy="750887"/>
              </a:xfrm>
              <a:prstGeom prst="bentConnector2">
                <a:avLst/>
              </a:prstGeom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Losange 141"/>
              <p:cNvSpPr/>
              <p:nvPr/>
            </p:nvSpPr>
            <p:spPr>
              <a:xfrm>
                <a:off x="2643188" y="2143125"/>
                <a:ext cx="357187" cy="142875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cxnSp>
            <p:nvCxnSpPr>
              <p:cNvPr id="163" name="Connecteur droit 162"/>
              <p:cNvCxnSpPr>
                <a:stCxn id="142" idx="1"/>
              </p:cNvCxnSpPr>
              <p:nvPr/>
            </p:nvCxnSpPr>
            <p:spPr>
              <a:xfrm rot="10800000">
                <a:off x="2071688" y="2214563"/>
                <a:ext cx="571500" cy="1587"/>
              </a:xfrm>
              <a:prstGeom prst="line">
                <a:avLst/>
              </a:prstGeom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Losange 47"/>
              <p:cNvSpPr/>
              <p:nvPr/>
            </p:nvSpPr>
            <p:spPr>
              <a:xfrm>
                <a:off x="5286380" y="1428736"/>
                <a:ext cx="357187" cy="142875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</p:grpSp>
        <p:cxnSp>
          <p:nvCxnSpPr>
            <p:cNvPr id="50" name="Connecteur en angle 49"/>
            <p:cNvCxnSpPr/>
            <p:nvPr/>
          </p:nvCxnSpPr>
          <p:spPr>
            <a:xfrm flipV="1">
              <a:off x="4500562" y="1500174"/>
              <a:ext cx="785814" cy="67864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Espace réservé du numéro de diapositive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58</a:t>
            </a:fld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313" y="2643188"/>
            <a:ext cx="1143000" cy="307181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Redo </a:t>
            </a:r>
            <a:r>
              <a:rPr lang="fr-FR" dirty="0" err="1"/>
              <a:t>Stack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14500" y="2643188"/>
            <a:ext cx="1143000" cy="307181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Undo </a:t>
            </a:r>
            <a:r>
              <a:rPr lang="fr-FR" dirty="0" err="1"/>
              <a:t>Stack</a:t>
            </a:r>
            <a:endParaRPr lang="fr-FR" dirty="0"/>
          </a:p>
        </p:txBody>
      </p:sp>
      <p:sp>
        <p:nvSpPr>
          <p:cNvPr id="6148" name="Rectangle 6"/>
          <p:cNvSpPr>
            <a:spLocks noChangeArrowheads="1"/>
          </p:cNvSpPr>
          <p:nvPr/>
        </p:nvSpPr>
        <p:spPr bwMode="auto">
          <a:xfrm>
            <a:off x="500034" y="1714488"/>
            <a:ext cx="2726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Calibri" pitchFamily="34" charset="0"/>
              </a:rPr>
              <a:t>HistoryCareTaker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de données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642938"/>
            <a:ext cx="3429000" cy="642937"/>
          </a:xfrm>
          <a:prstGeom prst="rect">
            <a:avLst/>
          </a:prstGeom>
        </p:spPr>
        <p:txBody>
          <a:bodyPr anchor="ctr">
            <a:normAutofit fontScale="92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Undo/Redo (2/2)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14500" y="2643188"/>
            <a:ext cx="11430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500438" y="3786188"/>
            <a:ext cx="1500187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HistoryHolder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00438" y="3214688"/>
            <a:ext cx="1500187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HistoryHolder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00438" y="2643188"/>
            <a:ext cx="1500187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HistoryHolder</a:t>
            </a:r>
          </a:p>
        </p:txBody>
      </p:sp>
      <p:cxnSp>
        <p:nvCxnSpPr>
          <p:cNvPr id="19" name="Connecteur droit avec flèche 18"/>
          <p:cNvCxnSpPr>
            <a:stCxn id="10" idx="3"/>
            <a:endCxn id="17" idx="1"/>
          </p:cNvCxnSpPr>
          <p:nvPr/>
        </p:nvCxnSpPr>
        <p:spPr>
          <a:xfrm>
            <a:off x="2857500" y="2928938"/>
            <a:ext cx="642938" cy="1587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  <a:endCxn id="16" idx="1"/>
          </p:cNvCxnSpPr>
          <p:nvPr/>
        </p:nvCxnSpPr>
        <p:spPr>
          <a:xfrm>
            <a:off x="2857500" y="2928938"/>
            <a:ext cx="642938" cy="571500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0" idx="3"/>
            <a:endCxn id="11" idx="1"/>
          </p:cNvCxnSpPr>
          <p:nvPr/>
        </p:nvCxnSpPr>
        <p:spPr>
          <a:xfrm>
            <a:off x="2857500" y="2928938"/>
            <a:ext cx="642938" cy="1143000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8" name="Rectangle 6"/>
          <p:cNvSpPr>
            <a:spLocks noChangeArrowheads="1"/>
          </p:cNvSpPr>
          <p:nvPr/>
        </p:nvSpPr>
        <p:spPr bwMode="auto">
          <a:xfrm>
            <a:off x="5429256" y="2428868"/>
            <a:ext cx="32861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Dépiler la liste de </a:t>
            </a:r>
            <a:r>
              <a:rPr lang="fr-FR" sz="2400" dirty="0" err="1" smtClean="0">
                <a:solidFill>
                  <a:schemeClr val="bg1"/>
                </a:solidFill>
                <a:latin typeface="Calibri" pitchFamily="34" charset="0"/>
              </a:rPr>
              <a:t>Holders</a:t>
            </a:r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 en sommet</a:t>
            </a:r>
            <a:endParaRPr lang="fr-FR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159" name="Rectangle 6"/>
          <p:cNvSpPr>
            <a:spLocks noChangeArrowheads="1"/>
          </p:cNvSpPr>
          <p:nvPr/>
        </p:nvSpPr>
        <p:spPr bwMode="auto">
          <a:xfrm>
            <a:off x="5643570" y="1714488"/>
            <a:ext cx="17796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  <a:latin typeface="Calibri" pitchFamily="34" charset="0"/>
              </a:rPr>
              <a:t>séquence </a:t>
            </a:r>
            <a:r>
              <a:rPr lang="fr-FR" sz="2800" b="1" dirty="0">
                <a:solidFill>
                  <a:schemeClr val="bg1"/>
                </a:solidFill>
                <a:latin typeface="Calibri" pitchFamily="34" charset="0"/>
              </a:rPr>
              <a:t>:</a:t>
            </a:r>
          </a:p>
        </p:txBody>
      </p:sp>
      <p:sp>
        <p:nvSpPr>
          <p:cNvPr id="6160" name="Rectangle 6"/>
          <p:cNvSpPr>
            <a:spLocks noChangeArrowheads="1"/>
          </p:cNvSpPr>
          <p:nvPr/>
        </p:nvSpPr>
        <p:spPr bwMode="auto">
          <a:xfrm>
            <a:off x="5429256" y="3286124"/>
            <a:ext cx="33575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Envoyer chaque </a:t>
            </a:r>
            <a:r>
              <a:rPr lang="fr-FR" sz="2400" dirty="0" err="1" smtClean="0">
                <a:solidFill>
                  <a:schemeClr val="bg1"/>
                </a:solidFill>
                <a:latin typeface="Calibri" pitchFamily="34" charset="0"/>
              </a:rPr>
              <a:t>Holder</a:t>
            </a:r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 à son Maker attitré</a:t>
            </a:r>
            <a:endParaRPr lang="fr-FR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161" name="Rectangle 6"/>
          <p:cNvSpPr>
            <a:spLocks noChangeArrowheads="1"/>
          </p:cNvSpPr>
          <p:nvPr/>
        </p:nvSpPr>
        <p:spPr bwMode="auto">
          <a:xfrm>
            <a:off x="5429256" y="4143380"/>
            <a:ext cx="33575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Appeler les fonctions pour défaire</a:t>
            </a:r>
            <a:endParaRPr lang="fr-FR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429256" y="5072074"/>
            <a:ext cx="33575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Construire de nouveaux </a:t>
            </a:r>
            <a:r>
              <a:rPr lang="fr-FR" sz="2400" dirty="0" err="1" smtClean="0">
                <a:solidFill>
                  <a:schemeClr val="bg1"/>
                </a:solidFill>
                <a:latin typeface="Calibri" pitchFamily="34" charset="0"/>
              </a:rPr>
              <a:t>Holders</a:t>
            </a:r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 pour le Redo</a:t>
            </a:r>
            <a:endParaRPr lang="fr-FR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 txBox="1">
            <a:spLocks/>
          </p:cNvSpPr>
          <p:nvPr/>
        </p:nvSpPr>
        <p:spPr bwMode="auto">
          <a:xfrm>
            <a:off x="0" y="0"/>
            <a:ext cx="5429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42918"/>
            <a:ext cx="7215206" cy="642942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Contexte du projet - problématique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Tester différentes formes, long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lang="fr-FR" sz="2800" dirty="0" smtClean="0">
                <a:solidFill>
                  <a:schemeClr val="bg1"/>
                </a:solidFill>
                <a:latin typeface="+mn-lt"/>
                <a:cs typeface="+mn-cs"/>
              </a:rPr>
              <a:t>Modeleur 3D : t</a:t>
            </a:r>
            <a:r>
              <a:rPr kumimoji="0" lang="fr-F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emps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 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dessin, long et</a:t>
            </a:r>
            <a:r>
              <a:rPr kumimoji="0" lang="fr-F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compliqué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lang="fr-FR" sz="2800" baseline="0" dirty="0" smtClean="0">
                <a:solidFill>
                  <a:schemeClr val="bg1"/>
                </a:solidFill>
                <a:latin typeface="+mn-lt"/>
                <a:cs typeface="+mn-cs"/>
              </a:rPr>
              <a:t>COMSOL : long et </a:t>
            </a:r>
            <a:r>
              <a:rPr lang="fr-FR" sz="2800" baseline="0" smtClean="0">
                <a:solidFill>
                  <a:schemeClr val="bg1"/>
                </a:solidFill>
                <a:latin typeface="+mn-lt"/>
                <a:cs typeface="+mn-cs"/>
              </a:rPr>
              <a:t>peu puissant</a:t>
            </a: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Mettre au point, long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Logiciels complexes pas forcément adapté à des utilisateurs non-informaticiens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de données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642938"/>
            <a:ext cx="3786188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Sauvegarde (1/2)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7875" y="5143500"/>
            <a:ext cx="1357313" cy="3000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Profil</a:t>
            </a:r>
          </a:p>
        </p:txBody>
      </p:sp>
      <p:sp>
        <p:nvSpPr>
          <p:cNvPr id="6" name="Rectangle 5"/>
          <p:cNvSpPr/>
          <p:nvPr/>
        </p:nvSpPr>
        <p:spPr>
          <a:xfrm>
            <a:off x="5857875" y="5429250"/>
            <a:ext cx="1357313" cy="5000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57750" y="3786188"/>
            <a:ext cx="1357313" cy="3000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MonofinFile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57750" y="4071938"/>
            <a:ext cx="1357313" cy="5000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500938" y="5143500"/>
            <a:ext cx="1357312" cy="3000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ConfigFile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00938" y="5429250"/>
            <a:ext cx="1357312" cy="5000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214813" y="5143500"/>
            <a:ext cx="1357312" cy="3000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Surface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14813" y="5429250"/>
            <a:ext cx="1357312" cy="5000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857875" y="2643188"/>
            <a:ext cx="1357313" cy="3000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ProjectFile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57875" y="2928938"/>
            <a:ext cx="1357313" cy="5000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" name="Losange 14"/>
          <p:cNvSpPr/>
          <p:nvPr/>
        </p:nvSpPr>
        <p:spPr>
          <a:xfrm>
            <a:off x="6929438" y="3429000"/>
            <a:ext cx="142875" cy="214313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6" name="Losange 15"/>
          <p:cNvSpPr/>
          <p:nvPr/>
        </p:nvSpPr>
        <p:spPr>
          <a:xfrm>
            <a:off x="6000750" y="3429000"/>
            <a:ext cx="142875" cy="214313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7" name="Losange 16"/>
          <p:cNvSpPr/>
          <p:nvPr/>
        </p:nvSpPr>
        <p:spPr>
          <a:xfrm>
            <a:off x="5929313" y="4572000"/>
            <a:ext cx="142875" cy="214313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8" name="Losange 17"/>
          <p:cNvSpPr/>
          <p:nvPr/>
        </p:nvSpPr>
        <p:spPr>
          <a:xfrm>
            <a:off x="5000625" y="4572000"/>
            <a:ext cx="142875" cy="214313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19" name="Connecteur en angle 18"/>
          <p:cNvCxnSpPr>
            <a:stCxn id="9" idx="0"/>
            <a:endCxn id="15" idx="2"/>
          </p:cNvCxnSpPr>
          <p:nvPr/>
        </p:nvCxnSpPr>
        <p:spPr>
          <a:xfrm rot="16200000" flipV="1">
            <a:off x="6840538" y="3803650"/>
            <a:ext cx="1500187" cy="117951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ngle 19"/>
          <p:cNvCxnSpPr>
            <a:stCxn id="7" idx="0"/>
            <a:endCxn id="16" idx="2"/>
          </p:cNvCxnSpPr>
          <p:nvPr/>
        </p:nvCxnSpPr>
        <p:spPr>
          <a:xfrm rot="5400000" flipH="1" flipV="1">
            <a:off x="5733256" y="3447257"/>
            <a:ext cx="142875" cy="5349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/>
          <p:cNvCxnSpPr>
            <a:stCxn id="18" idx="2"/>
            <a:endCxn id="11" idx="0"/>
          </p:cNvCxnSpPr>
          <p:nvPr/>
        </p:nvCxnSpPr>
        <p:spPr>
          <a:xfrm rot="5400000">
            <a:off x="4803775" y="4875213"/>
            <a:ext cx="357187" cy="1793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/>
          <p:nvPr/>
        </p:nvCxnSpPr>
        <p:spPr>
          <a:xfrm rot="16200000" flipH="1">
            <a:off x="6019006" y="4768057"/>
            <a:ext cx="357187" cy="393700"/>
          </a:xfrm>
          <a:prstGeom prst="bentConnector3">
            <a:avLst>
              <a:gd name="adj1" fmla="val 33213"/>
            </a:avLst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rot="5400000" flipH="1" flipV="1">
            <a:off x="6644481" y="4929982"/>
            <a:ext cx="428625" cy="1588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6858000" y="4714875"/>
            <a:ext cx="857250" cy="1588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5400000">
            <a:off x="7501731" y="4929982"/>
            <a:ext cx="428625" cy="158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  <a:alpha val="28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65"/>
          <p:cNvGrpSpPr>
            <a:grpSpLocks/>
          </p:cNvGrpSpPr>
          <p:nvPr/>
        </p:nvGrpSpPr>
        <p:grpSpPr bwMode="auto">
          <a:xfrm>
            <a:off x="1143000" y="1428750"/>
            <a:ext cx="4714875" cy="1928813"/>
            <a:chOff x="1142976" y="1428736"/>
            <a:chExt cx="4714907" cy="1928826"/>
          </a:xfrm>
        </p:grpSpPr>
        <p:sp>
          <p:nvSpPr>
            <p:cNvPr id="26" name="Rectangle 25"/>
            <p:cNvSpPr/>
            <p:nvPr/>
          </p:nvSpPr>
          <p:spPr>
            <a:xfrm>
              <a:off x="3571867" y="1428736"/>
              <a:ext cx="1643074" cy="30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 err="1">
                  <a:solidFill>
                    <a:schemeClr val="tx1"/>
                  </a:solidFill>
                </a:rPr>
                <a:t>SaveVisitor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71867" y="1714488"/>
              <a:ext cx="1643074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42976" y="1428736"/>
              <a:ext cx="1643074" cy="30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 err="1">
                  <a:solidFill>
                    <a:schemeClr val="tx1"/>
                  </a:solidFill>
                </a:rPr>
                <a:t>LoadVisitor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142976" y="1714488"/>
              <a:ext cx="1643074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71867" y="2428868"/>
              <a:ext cx="1643074" cy="30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 err="1">
                  <a:solidFill>
                    <a:schemeClr val="tx1"/>
                  </a:solidFill>
                </a:rPr>
                <a:t>XMLSaveVisitor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571867" y="2714620"/>
              <a:ext cx="1643074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42976" y="2428868"/>
              <a:ext cx="1643074" cy="30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 err="1">
                  <a:solidFill>
                    <a:schemeClr val="tx1"/>
                  </a:solidFill>
                </a:rPr>
                <a:t>XMLLoadVisitor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42976" y="2714620"/>
              <a:ext cx="1643074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45" name="Triangle isocèle 44"/>
            <p:cNvSpPr/>
            <p:nvPr/>
          </p:nvSpPr>
          <p:spPr>
            <a:xfrm>
              <a:off x="4176710" y="2000240"/>
              <a:ext cx="433390" cy="21431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47" name="Connecteur droit 46"/>
            <p:cNvCxnSpPr>
              <a:stCxn id="45" idx="3"/>
              <a:endCxn id="30" idx="0"/>
            </p:cNvCxnSpPr>
            <p:nvPr/>
          </p:nvCxnSpPr>
          <p:spPr>
            <a:xfrm rot="5400000">
              <a:off x="4287041" y="2321711"/>
              <a:ext cx="214313" cy="0"/>
            </a:xfrm>
            <a:prstGeom prst="line">
              <a:avLst/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riangle isocèle 47"/>
            <p:cNvSpPr/>
            <p:nvPr/>
          </p:nvSpPr>
          <p:spPr>
            <a:xfrm>
              <a:off x="1747818" y="2000240"/>
              <a:ext cx="433390" cy="21431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49" name="Connecteur droit 48"/>
            <p:cNvCxnSpPr>
              <a:stCxn id="48" idx="3"/>
              <a:endCxn id="32" idx="0"/>
            </p:cNvCxnSpPr>
            <p:nvPr/>
          </p:nvCxnSpPr>
          <p:spPr>
            <a:xfrm rot="5400000">
              <a:off x="1858150" y="2321711"/>
              <a:ext cx="214313" cy="0"/>
            </a:xfrm>
            <a:prstGeom prst="line">
              <a:avLst/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Forme 62"/>
            <p:cNvCxnSpPr>
              <a:stCxn id="31" idx="2"/>
              <a:endCxn id="14" idx="1"/>
            </p:cNvCxnSpPr>
            <p:nvPr/>
          </p:nvCxnSpPr>
          <p:spPr>
            <a:xfrm rot="16200000" flipH="1">
              <a:off x="5036346" y="2356636"/>
              <a:ext cx="177801" cy="1465272"/>
            </a:xfrm>
            <a:prstGeom prst="bentConnector2">
              <a:avLst/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Forme 64"/>
            <p:cNvCxnSpPr>
              <a:stCxn id="33" idx="2"/>
            </p:cNvCxnSpPr>
            <p:nvPr/>
          </p:nvCxnSpPr>
          <p:spPr>
            <a:xfrm rot="16200000" flipH="1">
              <a:off x="3732207" y="1231885"/>
              <a:ext cx="357190" cy="3894163"/>
            </a:xfrm>
            <a:prstGeom prst="bentConnector2">
              <a:avLst/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94" name="Rectangle 6"/>
          <p:cNvSpPr>
            <a:spLocks noChangeArrowheads="1"/>
          </p:cNvSpPr>
          <p:nvPr/>
        </p:nvSpPr>
        <p:spPr bwMode="auto">
          <a:xfrm>
            <a:off x="428596" y="3929066"/>
            <a:ext cx="32633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Calibri" pitchFamily="34" charset="0"/>
              </a:rPr>
              <a:t>Modèle des visiteurs</a:t>
            </a:r>
          </a:p>
        </p:txBody>
      </p:sp>
      <p:sp>
        <p:nvSpPr>
          <p:cNvPr id="7195" name="Rectangle 6"/>
          <p:cNvSpPr>
            <a:spLocks noChangeArrowheads="1"/>
          </p:cNvSpPr>
          <p:nvPr/>
        </p:nvSpPr>
        <p:spPr bwMode="auto">
          <a:xfrm>
            <a:off x="357158" y="4643446"/>
            <a:ext cx="40005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alibri" pitchFamily="34" charset="0"/>
              </a:rPr>
              <a:t>Visiter une zone utile et la parcourir pour générer </a:t>
            </a:r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un </a:t>
            </a:r>
            <a:r>
              <a:rPr lang="fr-FR" sz="2400" dirty="0">
                <a:solidFill>
                  <a:schemeClr val="bg1"/>
                </a:solidFill>
                <a:latin typeface="Calibri" pitchFamily="34" charset="0"/>
              </a:rPr>
              <a:t>fichier de sauvegarde XML</a:t>
            </a:r>
          </a:p>
        </p:txBody>
      </p:sp>
      <p:sp>
        <p:nvSpPr>
          <p:cNvPr id="42" name="Espace réservé du numéro de diapositive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de données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3786188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Sauvegarde (2/2)</a:t>
            </a:r>
          </a:p>
        </p:txBody>
      </p:sp>
      <p:sp>
        <p:nvSpPr>
          <p:cNvPr id="8196" name="Rectangle 6"/>
          <p:cNvSpPr>
            <a:spLocks noChangeArrowheads="1"/>
          </p:cNvSpPr>
          <p:nvPr/>
        </p:nvSpPr>
        <p:spPr bwMode="auto">
          <a:xfrm>
            <a:off x="285720" y="1428736"/>
            <a:ext cx="20027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" pitchFamily="34" charset="0"/>
              </a:rPr>
              <a:t>Format XML</a:t>
            </a: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286116" y="1428736"/>
            <a:ext cx="464347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alibri" pitchFamily="34" charset="0"/>
              </a:rPr>
              <a:t>Stocke la liste des points, des segments, des strates et de leurs paramètres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158" y="2357430"/>
            <a:ext cx="7858148" cy="36933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&lt;monofin&gt;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&lt;segments&gt;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	&lt;segment </a:t>
            </a:r>
            <a:r>
              <a:rPr lang="fr-FR" dirty="0" err="1" smtClean="0">
                <a:solidFill>
                  <a:schemeClr val="bg1"/>
                </a:solidFill>
              </a:rPr>
              <a:t>number</a:t>
            </a:r>
            <a:r>
              <a:rPr lang="fr-FR" dirty="0" smtClean="0">
                <a:solidFill>
                  <a:schemeClr val="bg1"/>
                </a:solidFill>
              </a:rPr>
              <a:t>="0"&gt;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		&lt;</a:t>
            </a:r>
            <a:r>
              <a:rPr lang="fr-FR" dirty="0" err="1" smtClean="0">
                <a:solidFill>
                  <a:schemeClr val="bg1"/>
                </a:solidFill>
              </a:rPr>
              <a:t>intersectionpoint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number</a:t>
            </a:r>
            <a:r>
              <a:rPr lang="fr-FR" dirty="0" smtClean="0">
                <a:solidFill>
                  <a:schemeClr val="bg1"/>
                </a:solidFill>
              </a:rPr>
              <a:t>="0"/&gt;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		&lt;</a:t>
            </a:r>
            <a:r>
              <a:rPr lang="fr-FR" dirty="0" err="1" smtClean="0">
                <a:solidFill>
                  <a:schemeClr val="bg1"/>
                </a:solidFill>
              </a:rPr>
              <a:t>intersectionpoint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number</a:t>
            </a:r>
            <a:r>
              <a:rPr lang="fr-FR" dirty="0" smtClean="0">
                <a:solidFill>
                  <a:schemeClr val="bg1"/>
                </a:solidFill>
              </a:rPr>
              <a:t>="1"/&gt;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	&lt;/segment&gt;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&lt;/segments&gt;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&lt;points&gt;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	&lt;intersection&gt;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		&lt;point </a:t>
            </a:r>
            <a:r>
              <a:rPr lang="fr-FR" dirty="0" err="1" smtClean="0">
                <a:solidFill>
                  <a:schemeClr val="bg1"/>
                </a:solidFill>
              </a:rPr>
              <a:t>number</a:t>
            </a:r>
            <a:r>
              <a:rPr lang="fr-FR" dirty="0" smtClean="0">
                <a:solidFill>
                  <a:schemeClr val="bg1"/>
                </a:solidFill>
              </a:rPr>
              <a:t>="0" X="0.000000" Y="0.000000"/&gt;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		&lt;point </a:t>
            </a:r>
            <a:r>
              <a:rPr lang="fr-FR" dirty="0" err="1" smtClean="0">
                <a:solidFill>
                  <a:schemeClr val="bg1"/>
                </a:solidFill>
              </a:rPr>
              <a:t>number</a:t>
            </a:r>
            <a:r>
              <a:rPr lang="fr-FR" dirty="0" smtClean="0">
                <a:solidFill>
                  <a:schemeClr val="bg1"/>
                </a:solidFill>
              </a:rPr>
              <a:t>="1" X="10.000000" Y="10.000000"/&gt;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	&lt;/intersection&gt;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	&lt;/points&gt; …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7"/>
          <p:cNvSpPr>
            <a:spLocks noGrp="1"/>
          </p:cNvSpPr>
          <p:nvPr>
            <p:ph type="title"/>
          </p:nvPr>
        </p:nvSpPr>
        <p:spPr>
          <a:xfrm>
            <a:off x="500034" y="2714620"/>
            <a:ext cx="8229600" cy="1143000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COMSOL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62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6"/>
          <p:cNvSpPr>
            <a:spLocks noGrp="1"/>
          </p:cNvSpPr>
          <p:nvPr>
            <p:ph idx="1"/>
          </p:nvPr>
        </p:nvSpPr>
        <p:spPr>
          <a:xfrm>
            <a:off x="357158" y="1714488"/>
            <a:ext cx="8229600" cy="45259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COMSOL : Environnement de simulation</a:t>
            </a:r>
          </a:p>
          <a:p>
            <a:pPr lvl="1"/>
            <a:r>
              <a:rPr lang="fr-FR" dirty="0" smtClean="0">
                <a:solidFill>
                  <a:schemeClr val="bg1"/>
                </a:solidFill>
              </a:rPr>
              <a:t>COMSOL </a:t>
            </a:r>
            <a:r>
              <a:rPr lang="fr-FR" dirty="0" err="1" smtClean="0">
                <a:solidFill>
                  <a:schemeClr val="bg1"/>
                </a:solidFill>
              </a:rPr>
              <a:t>Multiphysics</a:t>
            </a:r>
            <a:endParaRPr lang="fr-FR" dirty="0" smtClean="0">
              <a:solidFill>
                <a:schemeClr val="bg1"/>
              </a:solidFill>
            </a:endParaRPr>
          </a:p>
          <a:p>
            <a:pPr lvl="2"/>
            <a:r>
              <a:rPr lang="fr-FR" dirty="0" smtClean="0">
                <a:solidFill>
                  <a:schemeClr val="bg1"/>
                </a:solidFill>
              </a:rPr>
              <a:t>Interface graphique</a:t>
            </a:r>
          </a:p>
          <a:p>
            <a:pPr lvl="2"/>
            <a:r>
              <a:rPr lang="fr-FR" dirty="0" smtClean="0">
                <a:solidFill>
                  <a:schemeClr val="bg1"/>
                </a:solidFill>
              </a:rPr>
              <a:t>Familière de nos utilisateurs</a:t>
            </a:r>
          </a:p>
          <a:p>
            <a:pPr lvl="1"/>
            <a:r>
              <a:rPr lang="fr-FR" dirty="0" smtClean="0">
                <a:solidFill>
                  <a:schemeClr val="bg1"/>
                </a:solidFill>
              </a:rPr>
              <a:t>COMSOL Script</a:t>
            </a:r>
          </a:p>
          <a:p>
            <a:pPr lvl="2"/>
            <a:r>
              <a:rPr lang="fr-FR" dirty="0" smtClean="0">
                <a:solidFill>
                  <a:schemeClr val="bg1"/>
                </a:solidFill>
              </a:rPr>
              <a:t>Langage de script</a:t>
            </a:r>
          </a:p>
          <a:p>
            <a:pPr lvl="2"/>
            <a:r>
              <a:rPr lang="fr-FR" dirty="0" smtClean="0">
                <a:solidFill>
                  <a:schemeClr val="bg1"/>
                </a:solidFill>
              </a:rPr>
              <a:t>Accès à toutes les fonctionnalités</a:t>
            </a:r>
          </a:p>
          <a:p>
            <a:pPr lvl="2"/>
            <a:r>
              <a:rPr lang="fr-FR" dirty="0" smtClean="0">
                <a:solidFill>
                  <a:schemeClr val="bg1"/>
                </a:solidFill>
              </a:rPr>
              <a:t>APIs exposées à travers JAVA</a:t>
            </a:r>
          </a:p>
          <a:p>
            <a:pPr lvl="2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COMSOL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642938"/>
            <a:ext cx="4572000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Présentation COMSOL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COMSOL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642938"/>
            <a:ext cx="5929322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Processus de communication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1471" y="2096940"/>
            <a:ext cx="1928826" cy="107157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Monofin.exe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57949" y="2025502"/>
            <a:ext cx="2286016" cy="85725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ComsolEvaluator.class</a:t>
            </a:r>
            <a:endParaRPr kumimoji="0" lang="fr-FR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JAVA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9" name="Groupe 28"/>
          <p:cNvGrpSpPr/>
          <p:nvPr/>
        </p:nvGrpSpPr>
        <p:grpSpPr>
          <a:xfrm rot="21404959">
            <a:off x="2730178" y="1668312"/>
            <a:ext cx="3429024" cy="646331"/>
            <a:chOff x="2643174" y="1428736"/>
            <a:chExt cx="3429024" cy="646331"/>
          </a:xfrm>
        </p:grpSpPr>
        <p:cxnSp>
          <p:nvCxnSpPr>
            <p:cNvPr id="30" name="Connecteur droit avec flèche 29"/>
            <p:cNvCxnSpPr/>
            <p:nvPr/>
          </p:nvCxnSpPr>
          <p:spPr>
            <a:xfrm>
              <a:off x="2643174" y="2071678"/>
              <a:ext cx="3429024" cy="1588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1" name="ZoneTexte 30"/>
            <p:cNvSpPr txBox="1"/>
            <p:nvPr/>
          </p:nvSpPr>
          <p:spPr>
            <a:xfrm>
              <a:off x="3053449" y="1428736"/>
              <a:ext cx="2646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Script COMSOL envoyé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sur l’entrée standard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3643306" y="4286256"/>
            <a:ext cx="4857784" cy="1928826"/>
            <a:chOff x="3643306" y="4286256"/>
            <a:chExt cx="4857784" cy="1928826"/>
          </a:xfrm>
        </p:grpSpPr>
        <p:sp>
          <p:nvSpPr>
            <p:cNvPr id="33" name="Explosion 1 32"/>
            <p:cNvSpPr/>
            <p:nvPr/>
          </p:nvSpPr>
          <p:spPr>
            <a:xfrm>
              <a:off x="6643702" y="4286256"/>
              <a:ext cx="1857388" cy="1428760"/>
            </a:xfrm>
            <a:prstGeom prst="irregularSeal1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APIs JAVA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643306" y="5357826"/>
              <a:ext cx="2000264" cy="8572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COMSOL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flipV="1">
              <a:off x="5857884" y="5286388"/>
              <a:ext cx="571504" cy="285752"/>
            </a:xfrm>
            <a:prstGeom prst="straightConnector1">
              <a:avLst/>
            </a:prstGeom>
            <a:solidFill>
              <a:srgbClr val="F79646"/>
            </a:solidFill>
            <a:ln w="38100" cap="flat" cmpd="sng" algn="ctr">
              <a:solidFill>
                <a:sysClr val="window" lastClr="FFFFFF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5929322" y="5500702"/>
              <a:ext cx="571504" cy="285752"/>
            </a:xfrm>
            <a:prstGeom prst="straightConnector1">
              <a:avLst/>
            </a:prstGeom>
            <a:solidFill>
              <a:srgbClr val="F79646"/>
            </a:solidFill>
            <a:ln w="38100" cap="flat" cmpd="sng" algn="ctr">
              <a:solidFill>
                <a:sysClr val="window" lastClr="FFFFFF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7" name="Connecteur droit avec flèche 36"/>
            <p:cNvCxnSpPr/>
            <p:nvPr/>
          </p:nvCxnSpPr>
          <p:spPr>
            <a:xfrm flipV="1">
              <a:off x="6000760" y="5715016"/>
              <a:ext cx="571504" cy="285752"/>
            </a:xfrm>
            <a:prstGeom prst="straightConnector1">
              <a:avLst/>
            </a:prstGeom>
            <a:solidFill>
              <a:srgbClr val="F79646"/>
            </a:solidFill>
            <a:ln w="38100" cap="flat" cmpd="sng" algn="ctr">
              <a:solidFill>
                <a:sysClr val="window" lastClr="FFFFFF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38" name="Connecteur droit avec flèche 37"/>
          <p:cNvCxnSpPr>
            <a:stCxn id="28" idx="2"/>
          </p:cNvCxnSpPr>
          <p:nvPr/>
        </p:nvCxnSpPr>
        <p:spPr>
          <a:xfrm rot="5400000">
            <a:off x="6715139" y="3668576"/>
            <a:ext cx="1571636" cy="1588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9" name="Carré corné 38"/>
          <p:cNvSpPr/>
          <p:nvPr/>
        </p:nvSpPr>
        <p:spPr>
          <a:xfrm>
            <a:off x="571472" y="4429132"/>
            <a:ext cx="1857388" cy="785818"/>
          </a:xfrm>
          <a:prstGeom prst="foldedCorner">
            <a:avLst/>
          </a:prstGeom>
          <a:solidFill>
            <a:schemeClr val="bg1"/>
          </a:solidFill>
          <a:ln w="254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txBody>
          <a:bodyPr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Fichier(s) résultat(s)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0" name="Connecteur droit avec flèche 39"/>
          <p:cNvCxnSpPr>
            <a:stCxn id="34" idx="1"/>
          </p:cNvCxnSpPr>
          <p:nvPr/>
        </p:nvCxnSpPr>
        <p:spPr>
          <a:xfrm rot="10800000">
            <a:off x="2500298" y="5214950"/>
            <a:ext cx="1143008" cy="571504"/>
          </a:xfrm>
          <a:prstGeom prst="straightConnector1">
            <a:avLst/>
          </a:prstGeom>
          <a:solidFill>
            <a:srgbClr val="F79646"/>
          </a:solidFill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" name="Connecteur droit avec flèche 40"/>
          <p:cNvCxnSpPr>
            <a:stCxn id="27" idx="2"/>
            <a:endCxn id="39" idx="0"/>
          </p:cNvCxnSpPr>
          <p:nvPr/>
        </p:nvCxnSpPr>
        <p:spPr>
          <a:xfrm rot="5400000">
            <a:off x="887714" y="3780962"/>
            <a:ext cx="1260622" cy="35718"/>
          </a:xfrm>
          <a:prstGeom prst="straightConnector1">
            <a:avLst/>
          </a:prstGeom>
          <a:noFill/>
          <a:ln w="254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42" name="Groupe 41"/>
          <p:cNvGrpSpPr/>
          <p:nvPr/>
        </p:nvGrpSpPr>
        <p:grpSpPr>
          <a:xfrm rot="21404959">
            <a:off x="2730178" y="2811320"/>
            <a:ext cx="3429024" cy="369332"/>
            <a:chOff x="2643174" y="2571744"/>
            <a:chExt cx="3429024" cy="369332"/>
          </a:xfrm>
        </p:grpSpPr>
        <p:cxnSp>
          <p:nvCxnSpPr>
            <p:cNvPr id="43" name="Connecteur droit avec flèche 42"/>
            <p:cNvCxnSpPr/>
            <p:nvPr/>
          </p:nvCxnSpPr>
          <p:spPr>
            <a:xfrm rot="10800000">
              <a:off x="2643174" y="2571744"/>
              <a:ext cx="3429024" cy="1588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4" name="ZoneTexte 43"/>
            <p:cNvSpPr txBox="1"/>
            <p:nvPr/>
          </p:nvSpPr>
          <p:spPr>
            <a:xfrm>
              <a:off x="2956322" y="2571744"/>
              <a:ext cx="2980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Récupération code d’erreur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64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COMSOL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642938"/>
            <a:ext cx="4643438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Script de visualisation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285720" y="1357298"/>
            <a:ext cx="8229600" cy="1000132"/>
          </a:xfrm>
        </p:spPr>
        <p:txBody>
          <a:bodyPr/>
          <a:lstStyle/>
          <a:p>
            <a:pPr lvl="1"/>
            <a:r>
              <a:rPr lang="fr-FR" sz="2400" dirty="0" smtClean="0">
                <a:solidFill>
                  <a:schemeClr val="bg1"/>
                </a:solidFill>
              </a:rPr>
              <a:t>Génère une image représentant la palme en 3D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Apprécier le passage 2D </a:t>
            </a:r>
            <a:r>
              <a:rPr lang="fr-FR" sz="2400" dirty="0" smtClean="0">
                <a:solidFill>
                  <a:schemeClr val="bg1"/>
                </a:solidFill>
                <a:sym typeface="Wingdings" pitchFamily="2" charset="2"/>
              </a:rPr>
              <a:t>à 3D</a:t>
            </a:r>
            <a:endParaRPr lang="fr-FR" sz="2400" dirty="0" smtClean="0">
              <a:solidFill>
                <a:schemeClr val="bg1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368005"/>
            <a:ext cx="2214578" cy="3336437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grpSp>
        <p:nvGrpSpPr>
          <p:cNvPr id="24" name="Groupe 23"/>
          <p:cNvGrpSpPr/>
          <p:nvPr/>
        </p:nvGrpSpPr>
        <p:grpSpPr>
          <a:xfrm>
            <a:off x="500034" y="5786454"/>
            <a:ext cx="2786082" cy="571504"/>
            <a:chOff x="857224" y="6143644"/>
            <a:chExt cx="2786082" cy="571504"/>
          </a:xfrm>
        </p:grpSpPr>
        <p:sp>
          <p:nvSpPr>
            <p:cNvPr id="25" name="Rectangle 24"/>
            <p:cNvSpPr/>
            <p:nvPr/>
          </p:nvSpPr>
          <p:spPr>
            <a:xfrm>
              <a:off x="857224" y="6143644"/>
              <a:ext cx="2500330" cy="28575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 smtClean="0"/>
                <a:t>40 cm</a:t>
              </a:r>
              <a:endParaRPr lang="fr-FR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7224" y="6429396"/>
              <a:ext cx="2786082" cy="28575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 smtClean="0"/>
                <a:t>45 cm</a:t>
              </a:r>
              <a:endParaRPr lang="fr-FR" dirty="0"/>
            </a:p>
          </p:txBody>
        </p:sp>
      </p:grpSp>
      <p:sp>
        <p:nvSpPr>
          <p:cNvPr id="29" name="Flèche droite 28"/>
          <p:cNvSpPr/>
          <p:nvPr/>
        </p:nvSpPr>
        <p:spPr>
          <a:xfrm>
            <a:off x="3000364" y="3714752"/>
            <a:ext cx="1214446" cy="642942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3D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2786058"/>
            <a:ext cx="4254660" cy="2500330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65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COMSOL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642938"/>
            <a:ext cx="4643438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Script de </a:t>
            </a: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simulation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85720" y="1357298"/>
            <a:ext cx="8229600" cy="1185858"/>
          </a:xfrm>
        </p:spPr>
        <p:txBody>
          <a:bodyPr/>
          <a:lstStyle/>
          <a:p>
            <a:pPr lvl="1"/>
            <a:r>
              <a:rPr lang="fr-FR" sz="2400" dirty="0" smtClean="0">
                <a:solidFill>
                  <a:schemeClr val="bg1"/>
                </a:solidFill>
              </a:rPr>
              <a:t>Génère un fichier .MPH binaire et portable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Simulation modale : </a:t>
            </a:r>
            <a:r>
              <a:rPr lang="fr-FR" sz="2400" i="1" dirty="0" err="1" smtClean="0">
                <a:solidFill>
                  <a:schemeClr val="bg1"/>
                </a:solidFill>
              </a:rPr>
              <a:t>Eigenfrequency</a:t>
            </a:r>
            <a:endParaRPr lang="fr-FR" sz="2400" i="1" dirty="0" smtClean="0">
              <a:solidFill>
                <a:schemeClr val="bg1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403724"/>
            <a:ext cx="2214578" cy="3336437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500034" y="5811599"/>
            <a:ext cx="2500330" cy="2857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40 cm, </a:t>
            </a:r>
            <a:r>
              <a:rPr lang="fr-FR" b="1" dirty="0" smtClean="0">
                <a:solidFill>
                  <a:srgbClr val="FFFF00"/>
                </a:solidFill>
              </a:rPr>
              <a:t>E</a:t>
            </a:r>
            <a:r>
              <a:rPr lang="fr-FR" dirty="0" smtClean="0"/>
              <a:t>, </a:t>
            </a:r>
            <a:r>
              <a:rPr lang="fr-FR" b="1" dirty="0" smtClean="0">
                <a:solidFill>
                  <a:srgbClr val="FFFF00"/>
                </a:solidFill>
              </a:rPr>
              <a:t>nu</a:t>
            </a:r>
            <a:r>
              <a:rPr lang="fr-FR" dirty="0" smtClean="0"/>
              <a:t>, </a:t>
            </a:r>
            <a:r>
              <a:rPr lang="fr-FR" b="1" dirty="0" smtClean="0">
                <a:solidFill>
                  <a:srgbClr val="FFFF00"/>
                </a:solidFill>
              </a:rPr>
              <a:t>rho</a:t>
            </a:r>
            <a:endParaRPr lang="fr-FR" b="1" dirty="0">
              <a:solidFill>
                <a:srgbClr val="FFFF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0034" y="6097351"/>
            <a:ext cx="2786082" cy="2857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45 cm, </a:t>
            </a:r>
            <a:r>
              <a:rPr lang="fr-FR" b="1" dirty="0" smtClean="0">
                <a:solidFill>
                  <a:srgbClr val="FFFF00"/>
                </a:solidFill>
              </a:rPr>
              <a:t>E</a:t>
            </a:r>
            <a:r>
              <a:rPr lang="fr-FR" dirty="0" smtClean="0"/>
              <a:t>, </a:t>
            </a:r>
            <a:r>
              <a:rPr lang="fr-FR" b="1" dirty="0" smtClean="0">
                <a:solidFill>
                  <a:srgbClr val="FFFF00"/>
                </a:solidFill>
              </a:rPr>
              <a:t>nu</a:t>
            </a:r>
            <a:r>
              <a:rPr lang="fr-FR" dirty="0" smtClean="0"/>
              <a:t>, </a:t>
            </a:r>
            <a:r>
              <a:rPr lang="fr-FR" b="1" dirty="0" smtClean="0">
                <a:solidFill>
                  <a:srgbClr val="FFFF00"/>
                </a:solidFill>
              </a:rPr>
              <a:t>rho</a:t>
            </a:r>
            <a:endParaRPr lang="fr-FR" b="1" dirty="0">
              <a:solidFill>
                <a:srgbClr val="FFFF00"/>
              </a:solidFill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2893207" y="3750471"/>
            <a:ext cx="1357322" cy="642942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Simulation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2500306"/>
            <a:ext cx="4479163" cy="3143272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66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COMSOL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642938"/>
            <a:ext cx="442912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Structure d’un script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00034" y="1500174"/>
            <a:ext cx="8072494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clear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67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COMSOL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642938"/>
            <a:ext cx="442912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Structure d’un script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00034" y="1500174"/>
            <a:ext cx="80724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clear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00034" y="1857364"/>
            <a:ext cx="8072494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monofin.length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 = 45 * 1e-2;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68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COMSOL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642938"/>
            <a:ext cx="442912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Structure d’un script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00034" y="1500174"/>
            <a:ext cx="80724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clear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00034" y="1857364"/>
            <a:ext cx="80724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monofin.length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45 * 1e-2;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00034" y="2214554"/>
            <a:ext cx="8072494" cy="23083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monofin.segments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 = [ ...</a:t>
            </a:r>
          </a:p>
          <a:p>
            <a:pPr>
              <a:buNone/>
            </a:pP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('x', [430.72 430.56 430.4], 'y', [0 24.8 49.6]), ...</a:t>
            </a:r>
          </a:p>
          <a:p>
            <a:pPr>
              <a:buNone/>
            </a:pP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('x', [430.4 453.6 492.8], 'y', [49.6 60 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60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]), ...</a:t>
            </a:r>
          </a:p>
          <a:p>
            <a:pPr>
              <a:buNone/>
            </a:pP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('x', [492.8 514.4 541.44], 'y', [60 115.2 147.84]), ...</a:t>
            </a:r>
          </a:p>
          <a:p>
            <a:pPr>
              <a:buNone/>
            </a:pP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('x', [541.44 578.4 660], 'y', [147.84 185.6 217]), ...</a:t>
            </a:r>
          </a:p>
          <a:p>
            <a:pPr>
              <a:buNone/>
            </a:pP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('x', [660 599 584], 'y', [217 156 95]), ...</a:t>
            </a:r>
          </a:p>
          <a:p>
            <a:pPr>
              <a:buNone/>
            </a:pP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('x', [584 607 602.4], 'y', [95 62 0]) ];</a:t>
            </a:r>
          </a:p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monofin.metaSegments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 = ...</a:t>
            </a:r>
          </a:p>
          <a:p>
            <a:pPr>
              <a:buNone/>
            </a:pP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('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absoluteLength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', 171.68, '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dX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', 430.72, '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dY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', 0);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69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 txBox="1">
            <a:spLocks/>
          </p:cNvSpPr>
          <p:nvPr/>
        </p:nvSpPr>
        <p:spPr bwMode="auto">
          <a:xfrm>
            <a:off x="0" y="0"/>
            <a:ext cx="5429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42918"/>
            <a:ext cx="4143372" cy="642942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Objectifs du projet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Proposer: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Une interface claire et intuitive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 fonctionnement simple et puissant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Permettre: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Modéliser une monopalme en 3D facilement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Créer des projets COMSOL sans intervention humaine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COMSOL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642938"/>
            <a:ext cx="442912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Structure d’un script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0034" y="1500174"/>
            <a:ext cx="80724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clear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00034" y="1857364"/>
            <a:ext cx="80724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monofin.length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45 * 1e-2;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00034" y="2786058"/>
            <a:ext cx="8072494" cy="1323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monofin.layers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 = [ ...</a:t>
            </a:r>
          </a:p>
          <a:p>
            <a:pPr>
              <a:buNone/>
            </a:pP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('</a:t>
            </a:r>
            <a:r>
              <a:rPr lang="fr-FR" sz="1600" dirty="0" err="1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thickness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', 1 * 1e-2, '</a:t>
            </a:r>
            <a:r>
              <a:rPr lang="fr-FR" sz="1600" dirty="0" err="1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length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', 1, ...</a:t>
            </a:r>
          </a:p>
          <a:p>
            <a:pPr>
              <a:buNone/>
            </a:pP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	       '</a:t>
            </a:r>
            <a:r>
              <a:rPr lang="fr-FR" sz="1600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', 2000 * 1e6, '</a:t>
            </a:r>
            <a:r>
              <a:rPr lang="fr-FR" sz="1600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nu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', 0.33, '</a:t>
            </a:r>
            <a:r>
              <a:rPr lang="fr-FR" sz="1600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rho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', 7850), ...</a:t>
            </a:r>
          </a:p>
          <a:p>
            <a:pPr>
              <a:buNone/>
            </a:pP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('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thickness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', 1 * 1e-2, '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length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', 0.888889, ...</a:t>
            </a:r>
          </a:p>
          <a:p>
            <a:pPr>
              <a:buNone/>
            </a:pP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	       'E', 2000 * 1e6, 'nu', 0.33, 'rho', 7850) ];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00034" y="2214554"/>
            <a:ext cx="80724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monofin.segments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[ ... ];</a:t>
            </a:r>
          </a:p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monofin.metaSegments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...;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 txBox="1">
            <a:spLocks/>
          </p:cNvSpPr>
          <p:nvPr/>
        </p:nvSpPr>
        <p:spPr bwMode="auto">
          <a:xfrm>
            <a:off x="0" y="0"/>
            <a:ext cx="5429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Interface COMSOL</a:t>
            </a:r>
            <a:endParaRPr kumimoji="0" lang="fr-F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642938"/>
            <a:ext cx="442912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Structure d’un script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00034" y="1500174"/>
            <a:ext cx="80724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clear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00034" y="1850983"/>
            <a:ext cx="80724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monofin.length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45 * 1e-2;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00034" y="2798822"/>
            <a:ext cx="8072494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monofin.layers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 = [ ... ];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00034" y="2201792"/>
            <a:ext cx="80724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monofin.segments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[ ... ];</a:t>
            </a:r>
          </a:p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monofin.metaSegments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...;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00034" y="3149631"/>
            <a:ext cx="8072494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monofin.settings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 = ...;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71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 txBox="1">
            <a:spLocks/>
          </p:cNvSpPr>
          <p:nvPr/>
        </p:nvSpPr>
        <p:spPr bwMode="auto">
          <a:xfrm>
            <a:off x="0" y="0"/>
            <a:ext cx="5429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Interface COMSOL</a:t>
            </a:r>
            <a:endParaRPr kumimoji="0" lang="fr-F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642938"/>
            <a:ext cx="442912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Structure d’un script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00034" y="1500174"/>
            <a:ext cx="80724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clear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00034" y="1850983"/>
            <a:ext cx="80724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monofin.length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45 * 1e-2;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00034" y="2798822"/>
            <a:ext cx="8072494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monofin.layers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 = [ ... ];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00034" y="2201792"/>
            <a:ext cx="80724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monofin.segments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[ ... ];</a:t>
            </a:r>
          </a:p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monofin.metaSegments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...;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00034" y="3149631"/>
            <a:ext cx="8072494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monofin.settings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 = ...;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00034" y="3500438"/>
            <a:ext cx="8072494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path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('C:\Monofin\scripts', 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path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main_default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72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COMSOL</a:t>
            </a:r>
          </a:p>
        </p:txBody>
      </p:sp>
      <p:sp>
        <p:nvSpPr>
          <p:cNvPr id="26" name="Titre 1"/>
          <p:cNvSpPr txBox="1">
            <a:spLocks/>
          </p:cNvSpPr>
          <p:nvPr/>
        </p:nvSpPr>
        <p:spPr>
          <a:xfrm>
            <a:off x="0" y="642938"/>
            <a:ext cx="442912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Structure d’un script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500034" y="1500174"/>
            <a:ext cx="80724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clear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00034" y="1850983"/>
            <a:ext cx="80724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monofin.length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45 * 1e-2;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00034" y="2798822"/>
            <a:ext cx="8072494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monofin.layers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 = [ ... ];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500034" y="2201792"/>
            <a:ext cx="80724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monofin.segments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[ ... ];</a:t>
            </a:r>
          </a:p>
          <a:p>
            <a:pPr>
              <a:buNone/>
            </a:pPr>
            <a:r>
              <a:rPr lang="fr-FR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monofin.metaSegments</a:t>
            </a:r>
            <a:r>
              <a:rPr lang="fr-FR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...;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00034" y="3149631"/>
            <a:ext cx="8072494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monofin.settings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 = ...;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00034" y="3500438"/>
            <a:ext cx="8072494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path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('C:\Monofin\scripts', 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path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main_default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1600" dirty="0" err="1" smtClean="0">
                <a:latin typeface="Consolas" pitchFamily="49" charset="0"/>
                <a:cs typeface="Consolas" pitchFamily="49" charset="0"/>
              </a:rPr>
              <a:t>monofin</a:t>
            </a:r>
            <a:r>
              <a:rPr lang="fr-FR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78695" y="5286388"/>
            <a:ext cx="1785950" cy="3571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main_default.m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1178695" y="4429132"/>
            <a:ext cx="1785950" cy="357190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main_viewer.m</a:t>
            </a:r>
            <a:endParaRPr lang="fr-FR" dirty="0"/>
          </a:p>
        </p:txBody>
      </p:sp>
      <p:sp>
        <p:nvSpPr>
          <p:cNvPr id="35" name="Rectangle 34"/>
          <p:cNvSpPr/>
          <p:nvPr/>
        </p:nvSpPr>
        <p:spPr>
          <a:xfrm>
            <a:off x="5286380" y="4429132"/>
            <a:ext cx="2714644" cy="35719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build_geometry.m</a:t>
            </a:r>
            <a:endParaRPr lang="fr-FR" dirty="0"/>
          </a:p>
        </p:txBody>
      </p:sp>
      <p:sp>
        <p:nvSpPr>
          <p:cNvPr id="36" name="Rectangle 35"/>
          <p:cNvSpPr/>
          <p:nvPr/>
        </p:nvSpPr>
        <p:spPr>
          <a:xfrm>
            <a:off x="5286380" y="5214950"/>
            <a:ext cx="2714644" cy="35719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build_fem.m</a:t>
            </a:r>
            <a:endParaRPr lang="fr-FR" dirty="0"/>
          </a:p>
        </p:txBody>
      </p:sp>
      <p:cxnSp>
        <p:nvCxnSpPr>
          <p:cNvPr id="37" name="Connecteur droit avec flèche 36"/>
          <p:cNvCxnSpPr>
            <a:stCxn id="33" idx="3"/>
            <a:endCxn id="35" idx="1"/>
          </p:cNvCxnSpPr>
          <p:nvPr/>
        </p:nvCxnSpPr>
        <p:spPr>
          <a:xfrm flipV="1">
            <a:off x="2964645" y="4607727"/>
            <a:ext cx="2321735" cy="8572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cxnSp>
      <p:cxnSp>
        <p:nvCxnSpPr>
          <p:cNvPr id="38" name="Connecteur droit avec flèche 37"/>
          <p:cNvCxnSpPr>
            <a:stCxn id="33" idx="3"/>
            <a:endCxn id="36" idx="1"/>
          </p:cNvCxnSpPr>
          <p:nvPr/>
        </p:nvCxnSpPr>
        <p:spPr>
          <a:xfrm flipV="1">
            <a:off x="2964645" y="5393545"/>
            <a:ext cx="2321735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cxnSp>
      <p:cxnSp>
        <p:nvCxnSpPr>
          <p:cNvPr id="39" name="Connecteur droit avec flèche 38"/>
          <p:cNvCxnSpPr>
            <a:stCxn id="34" idx="3"/>
            <a:endCxn id="35" idx="1"/>
          </p:cNvCxnSpPr>
          <p:nvPr/>
        </p:nvCxnSpPr>
        <p:spPr>
          <a:xfrm>
            <a:off x="2964645" y="4607727"/>
            <a:ext cx="2321735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73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47"/>
          <p:cNvSpPr>
            <a:spLocks noGrp="1"/>
          </p:cNvSpPr>
          <p:nvPr>
            <p:ph type="title"/>
          </p:nvPr>
        </p:nvSpPr>
        <p:spPr>
          <a:xfrm>
            <a:off x="500034" y="2714620"/>
            <a:ext cx="8229600" cy="1143000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du projet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74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Réunions hebdomadaires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bilan,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répartition des taches.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Répartition en équipes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 module = une équipe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du projet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642938"/>
            <a:ext cx="4143372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Organisation (1/2)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75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du projet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642938"/>
            <a:ext cx="4143372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Organisation (2/2)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Itérations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réalisation d’un prototype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utilisation de SVN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unitaires : au sein de chaque équipe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d’intégration : à l’ajout des modules dans l’interface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76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47"/>
          <p:cNvSpPr>
            <a:spLocks noGrp="1"/>
          </p:cNvSpPr>
          <p:nvPr>
            <p:ph type="title"/>
          </p:nvPr>
        </p:nvSpPr>
        <p:spPr>
          <a:xfrm>
            <a:off x="500034" y="2714620"/>
            <a:ext cx="8229600" cy="1143000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77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4714876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Suivi de planification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28596" y="1785926"/>
            <a:ext cx="8229600" cy="45259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Organisation des tâches différente de la planification prévue</a:t>
            </a:r>
          </a:p>
          <a:p>
            <a:pPr lvl="1"/>
            <a:r>
              <a:rPr lang="fr-FR" dirty="0" smtClean="0">
                <a:solidFill>
                  <a:schemeClr val="bg1"/>
                </a:solidFill>
              </a:rPr>
              <a:t>Apparue lors de la conception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« Equipes » de une à deux personnes</a:t>
            </a:r>
          </a:p>
          <a:p>
            <a:pPr lvl="1"/>
            <a:r>
              <a:rPr lang="fr-FR" dirty="0" smtClean="0">
                <a:solidFill>
                  <a:schemeClr val="bg1"/>
                </a:solidFill>
              </a:rPr>
              <a:t>Réunions de mise en commun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Décompte à la semaine</a:t>
            </a:r>
          </a:p>
          <a:p>
            <a:pPr lvl="1"/>
            <a:r>
              <a:rPr lang="fr-FR" dirty="0" smtClean="0">
                <a:solidFill>
                  <a:schemeClr val="bg1"/>
                </a:solidFill>
              </a:rPr>
              <a:t>Beaucoup de variation dans les horaires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78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2928938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Comparaison</a:t>
            </a: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1000100" y="1428736"/>
            <a:ext cx="2143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Calibri" pitchFamily="34" charset="0"/>
              </a:rPr>
              <a:t>Planification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6429388" y="1428736"/>
            <a:ext cx="1500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Calibri" pitchFamily="34" charset="0"/>
              </a:rPr>
              <a:t>Résultat</a:t>
            </a:r>
          </a:p>
        </p:txBody>
      </p:sp>
      <p:sp>
        <p:nvSpPr>
          <p:cNvPr id="10246" name="Rectangle 14"/>
          <p:cNvSpPr>
            <a:spLocks noChangeArrowheads="1"/>
          </p:cNvSpPr>
          <p:nvPr/>
        </p:nvSpPr>
        <p:spPr bwMode="auto">
          <a:xfrm>
            <a:off x="357158" y="2143116"/>
            <a:ext cx="3286125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Calibri" pitchFamily="34" charset="0"/>
              </a:rPr>
              <a:t>Conception : 540 heures</a:t>
            </a: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Architecture </a:t>
            </a:r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générale (60h)</a:t>
            </a:r>
            <a:endParaRPr lang="fr-FR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Interface </a:t>
            </a:r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générale (100h)</a:t>
            </a:r>
            <a:endParaRPr lang="fr-FR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Editeur de </a:t>
            </a:r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dessin (260h)</a:t>
            </a:r>
            <a:endParaRPr lang="fr-FR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Interface </a:t>
            </a:r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COMSOL (120h)</a:t>
            </a:r>
            <a:endParaRPr lang="fr-FR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fr-FR" sz="20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fr-FR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fr-FR" sz="2400" u="sng" dirty="0">
                <a:solidFill>
                  <a:schemeClr val="bg1"/>
                </a:solidFill>
                <a:latin typeface="Calibri" pitchFamily="34" charset="0"/>
              </a:rPr>
              <a:t>Réalisation : 820 heures</a:t>
            </a: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Mêmes rubriques</a:t>
            </a: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+ tests unitaires</a:t>
            </a:r>
          </a:p>
          <a:p>
            <a:endParaRPr lang="fr-FR" sz="24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247" name="Rectangle 15"/>
          <p:cNvSpPr>
            <a:spLocks noChangeArrowheads="1"/>
          </p:cNvSpPr>
          <p:nvPr/>
        </p:nvSpPr>
        <p:spPr bwMode="auto">
          <a:xfrm>
            <a:off x="5429256" y="2143116"/>
            <a:ext cx="3500438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Calibri" pitchFamily="34" charset="0"/>
              </a:rPr>
              <a:t>Conception : 343 heures</a:t>
            </a: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Structure de </a:t>
            </a:r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données (75h)</a:t>
            </a:r>
            <a:endParaRPr lang="fr-FR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Fenêtrage (60h)</a:t>
            </a:r>
            <a:endParaRPr lang="fr-FR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Extraction de </a:t>
            </a:r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contour (50h)</a:t>
            </a:r>
            <a:endParaRPr lang="fr-FR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Editeur de </a:t>
            </a:r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dessin (68h)</a:t>
            </a:r>
            <a:endParaRPr lang="fr-FR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Interface </a:t>
            </a:r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COMSOL (48h)</a:t>
            </a:r>
          </a:p>
          <a:p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Mise en commun (42h)</a:t>
            </a:r>
            <a:endParaRPr lang="fr-FR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fr-FR" sz="2400" u="sng" dirty="0">
                <a:solidFill>
                  <a:schemeClr val="bg1"/>
                </a:solidFill>
                <a:latin typeface="Calibri" pitchFamily="34" charset="0"/>
              </a:rPr>
              <a:t>Réalisation : 915 heures</a:t>
            </a: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Mêmes rubriques</a:t>
            </a: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+ tests unitaires</a:t>
            </a:r>
          </a:p>
          <a:p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+ </a:t>
            </a:r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intégration</a:t>
            </a:r>
            <a:endParaRPr lang="fr-FR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fr-FR" sz="24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79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 txBox="1">
            <a:spLocks/>
          </p:cNvSpPr>
          <p:nvPr/>
        </p:nvSpPr>
        <p:spPr bwMode="auto">
          <a:xfrm>
            <a:off x="0" y="0"/>
            <a:ext cx="5429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42918"/>
            <a:ext cx="5143504" cy="642942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Objectif - Mise en œuvre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1670" y="1785926"/>
            <a:ext cx="1428760" cy="328614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Interface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6050" y="2000240"/>
            <a:ext cx="1714512" cy="100013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Editeur de dessin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6050" y="3857628"/>
            <a:ext cx="1714512" cy="100013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Extraction de contours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4643438" y="2500306"/>
            <a:ext cx="1928826" cy="1857388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Structure de données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2000240"/>
            <a:ext cx="1714512" cy="100013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Générateur de script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15206" y="3714752"/>
            <a:ext cx="1643074" cy="107157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COMSOL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5" name="Flèche droite 14"/>
          <p:cNvSpPr/>
          <p:nvPr/>
        </p:nvSpPr>
        <p:spPr>
          <a:xfrm>
            <a:off x="928662" y="5286388"/>
            <a:ext cx="7358114" cy="714380"/>
          </a:xfrm>
          <a:prstGeom prst="rightArrow">
            <a:avLst>
              <a:gd name="adj1" fmla="val 76918"/>
              <a:gd name="adj2" fmla="val 90918"/>
            </a:avLst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Niveau de transparence</a:t>
            </a:r>
            <a:endParaRPr lang="fr-FR" sz="2400" dirty="0">
              <a:solidFill>
                <a:schemeClr val="tx1"/>
              </a:solidFill>
            </a:endParaRPr>
          </a:p>
        </p:txBody>
      </p:sp>
      <p:cxnSp>
        <p:nvCxnSpPr>
          <p:cNvPr id="25" name="Connecteur droit avec flèche 24"/>
          <p:cNvCxnSpPr>
            <a:stCxn id="8" idx="3"/>
            <a:endCxn id="10" idx="1"/>
          </p:cNvCxnSpPr>
          <p:nvPr/>
        </p:nvCxnSpPr>
        <p:spPr>
          <a:xfrm>
            <a:off x="4500562" y="2500306"/>
            <a:ext cx="425346" cy="272008"/>
          </a:xfrm>
          <a:prstGeom prst="straightConnector1">
            <a:avLst/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0" idx="7"/>
            <a:endCxn id="11" idx="1"/>
          </p:cNvCxnSpPr>
          <p:nvPr/>
        </p:nvCxnSpPr>
        <p:spPr>
          <a:xfrm rot="5400000" flipH="1" flipV="1">
            <a:off x="6366463" y="2423637"/>
            <a:ext cx="272008" cy="425346"/>
          </a:xfrm>
          <a:prstGeom prst="straightConnector1">
            <a:avLst/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1" idx="2"/>
          </p:cNvCxnSpPr>
          <p:nvPr/>
        </p:nvCxnSpPr>
        <p:spPr>
          <a:xfrm rot="5400000">
            <a:off x="7215206" y="3357562"/>
            <a:ext cx="714380" cy="1588"/>
          </a:xfrm>
          <a:prstGeom prst="straightConnector1">
            <a:avLst/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9" idx="3"/>
            <a:endCxn id="10" idx="3"/>
          </p:cNvCxnSpPr>
          <p:nvPr/>
        </p:nvCxnSpPr>
        <p:spPr>
          <a:xfrm flipV="1">
            <a:off x="4500562" y="4085686"/>
            <a:ext cx="425346" cy="272008"/>
          </a:xfrm>
          <a:prstGeom prst="straightConnector1">
            <a:avLst/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ourire 31"/>
          <p:cNvSpPr/>
          <p:nvPr/>
        </p:nvSpPr>
        <p:spPr>
          <a:xfrm>
            <a:off x="500034" y="2714620"/>
            <a:ext cx="1000132" cy="1000132"/>
          </a:xfrm>
          <a:prstGeom prst="smileyFace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214282" y="3929066"/>
            <a:ext cx="1571636" cy="4286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Utilisateur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4000496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Etat d’avancement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28596" y="1785926"/>
            <a:ext cx="8229600" cy="45259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Projet : Un noyau avec beaucoup de fonctionnalités</a:t>
            </a:r>
          </a:p>
          <a:p>
            <a:pPr lvl="1"/>
            <a:r>
              <a:rPr lang="fr-FR" dirty="0" smtClean="0">
                <a:solidFill>
                  <a:schemeClr val="bg1"/>
                </a:solidFill>
              </a:rPr>
              <a:t>Fonctions principales : OK</a:t>
            </a:r>
          </a:p>
          <a:p>
            <a:pPr lvl="2"/>
            <a:r>
              <a:rPr lang="fr-FR" dirty="0" smtClean="0">
                <a:solidFill>
                  <a:schemeClr val="bg1"/>
                </a:solidFill>
              </a:rPr>
              <a:t>Éditeur de dessin, strates, </a:t>
            </a:r>
            <a:r>
              <a:rPr lang="fr-FR" dirty="0" smtClean="0">
                <a:solidFill>
                  <a:schemeClr val="bg1"/>
                </a:solidFill>
              </a:rPr>
              <a:t>extraction de </a:t>
            </a:r>
            <a:r>
              <a:rPr lang="fr-FR" dirty="0" smtClean="0">
                <a:solidFill>
                  <a:schemeClr val="bg1"/>
                </a:solidFill>
              </a:rPr>
              <a:t>contours , sauvegarde, script, simulation</a:t>
            </a:r>
          </a:p>
          <a:p>
            <a:pPr lvl="1"/>
            <a:r>
              <a:rPr lang="fr-FR" dirty="0" smtClean="0">
                <a:solidFill>
                  <a:schemeClr val="bg1"/>
                </a:solidFill>
              </a:rPr>
              <a:t>Fonctions secondaires</a:t>
            </a:r>
          </a:p>
          <a:p>
            <a:pPr lvl="2"/>
            <a:r>
              <a:rPr lang="fr-FR" dirty="0" smtClean="0">
                <a:solidFill>
                  <a:schemeClr val="bg1"/>
                </a:solidFill>
              </a:rPr>
              <a:t>Bibliothèque de formes, aperçu avant simulation : OK</a:t>
            </a:r>
          </a:p>
          <a:p>
            <a:pPr lvl="2"/>
            <a:r>
              <a:rPr lang="fr-FR" dirty="0" smtClean="0">
                <a:solidFill>
                  <a:schemeClr val="bg1"/>
                </a:solidFill>
              </a:rPr>
              <a:t>Plusieurs autres fonctions en attente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80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429250" cy="6429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3500430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Enseignements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28596" y="1928803"/>
            <a:ext cx="8229600" cy="3357586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Difficile de prévoir les tâches à réaliser de façon précise avant la conception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Limite entre conception et construction floue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Beaucoup de temps pour les tests d’intégration et le débogage</a:t>
            </a:r>
          </a:p>
          <a:p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81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0" y="642938"/>
            <a:ext cx="2643174" cy="6429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Conclusion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28596" y="1357298"/>
            <a:ext cx="8229600" cy="4883153"/>
          </a:xfrm>
        </p:spPr>
        <p:txBody>
          <a:bodyPr/>
          <a:lstStyle/>
          <a:p>
            <a:r>
              <a:rPr lang="fr-FR" sz="2800" dirty="0" smtClean="0">
                <a:solidFill>
                  <a:schemeClr val="bg1"/>
                </a:solidFill>
              </a:rPr>
              <a:t>Projet </a:t>
            </a:r>
            <a:r>
              <a:rPr lang="fr-FR" sz="2800" dirty="0" smtClean="0">
                <a:solidFill>
                  <a:schemeClr val="bg1"/>
                </a:solidFill>
              </a:rPr>
              <a:t>initié cette </a:t>
            </a:r>
            <a:r>
              <a:rPr lang="fr-FR" sz="2800" dirty="0" smtClean="0">
                <a:solidFill>
                  <a:schemeClr val="bg1"/>
                </a:solidFill>
              </a:rPr>
              <a:t>année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Grande liberté dans les choix techniques : Qt, C++</a:t>
            </a:r>
            <a:endParaRPr lang="fr-FR" sz="2400" dirty="0" smtClean="0">
              <a:solidFill>
                <a:schemeClr val="bg1"/>
              </a:solidFill>
            </a:endParaRP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Réelles attentes des utilisateurs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Volonté de poser des bases solides</a:t>
            </a:r>
          </a:p>
          <a:p>
            <a:r>
              <a:rPr lang="fr-FR" sz="2800" dirty="0" smtClean="0">
                <a:solidFill>
                  <a:schemeClr val="bg1"/>
                </a:solidFill>
              </a:rPr>
              <a:t>Pistes de poursuite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Simulation dynamique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Post-traitements à l’aide de MATLAB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Comparaison des résultats avec le robot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Permettre de créer de meilleurs monopalmes </a:t>
            </a:r>
            <a:r>
              <a:rPr lang="fr-FR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82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714625" y="142875"/>
            <a:ext cx="5872163" cy="939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 </a:t>
            </a:r>
            <a:r>
              <a:rPr lang="fr-FR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</a:t>
            </a:r>
            <a:r>
              <a:rPr lang="fr-FR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28628" y="1357298"/>
            <a:ext cx="8358214" cy="642937"/>
          </a:xfrm>
          <a:prstGeom prst="rect">
            <a:avLst/>
          </a:prstGeom>
        </p:spPr>
        <p:txBody>
          <a:bodyPr anchor="ctr">
            <a:normAutofit fontScale="92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« Interface de modélisation de monopalme »</a:t>
            </a:r>
            <a:endParaRPr lang="fr-FR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964381" y="2214554"/>
            <a:ext cx="7215238" cy="4643446"/>
            <a:chOff x="1357290" y="2214554"/>
            <a:chExt cx="7215238" cy="4643446"/>
          </a:xfrm>
        </p:grpSpPr>
        <p:sp>
          <p:nvSpPr>
            <p:cNvPr id="7" name="Rectangle 6"/>
            <p:cNvSpPr/>
            <p:nvPr/>
          </p:nvSpPr>
          <p:spPr>
            <a:xfrm>
              <a:off x="1357290" y="3071810"/>
              <a:ext cx="1928826" cy="121444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dirty="0" smtClean="0">
                  <a:solidFill>
                    <a:schemeClr val="tx1"/>
                  </a:solidFill>
                </a:rPr>
                <a:t>Monofin</a:t>
              </a:r>
              <a:endParaRPr lang="fr-FR" sz="24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C:\Users\Xavier\Desktop\icons\gril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6248" y="2214554"/>
              <a:ext cx="2071702" cy="15537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027" name="Picture 3" descr="C:\Users\Xavier\Desktop\icons\rou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57422" y="2214554"/>
              <a:ext cx="2857521" cy="2143140"/>
            </a:xfrm>
            <a:prstGeom prst="rect">
              <a:avLst/>
            </a:prstGeom>
            <a:noFill/>
          </p:spPr>
        </p:pic>
        <p:sp>
          <p:nvSpPr>
            <p:cNvPr id="11" name="Flèche en arc 10"/>
            <p:cNvSpPr/>
            <p:nvPr/>
          </p:nvSpPr>
          <p:spPr>
            <a:xfrm rot="1841042">
              <a:off x="5520432" y="2215318"/>
              <a:ext cx="2175101" cy="1794046"/>
            </a:xfrm>
            <a:prstGeom prst="circularArrow">
              <a:avLst>
                <a:gd name="adj1" fmla="val 9376"/>
                <a:gd name="adj2" fmla="val 1215239"/>
                <a:gd name="adj3" fmla="val 20306589"/>
                <a:gd name="adj4" fmla="val 14507644"/>
                <a:gd name="adj5" fmla="val 11499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43702" y="3714752"/>
              <a:ext cx="1928826" cy="121444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dirty="0" smtClean="0">
                  <a:solidFill>
                    <a:schemeClr val="tx1"/>
                  </a:solidFill>
                </a:rPr>
                <a:t>COMSOL</a:t>
              </a:r>
              <a:endParaRPr lang="fr-FR" sz="2400" dirty="0">
                <a:solidFill>
                  <a:schemeClr val="tx1"/>
                </a:solidFill>
              </a:endParaRPr>
            </a:p>
          </p:txBody>
        </p:sp>
        <p:pic>
          <p:nvPicPr>
            <p:cNvPr id="1028" name="Picture 4" descr="C:\Users\Xavier\Desktop\icons\mono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428860" y="3989373"/>
              <a:ext cx="3824836" cy="2868627"/>
            </a:xfrm>
            <a:prstGeom prst="rect">
              <a:avLst/>
            </a:prstGeom>
            <a:noFill/>
          </p:spPr>
        </p:pic>
        <p:sp>
          <p:nvSpPr>
            <p:cNvPr id="14" name="Flèche en arc 13"/>
            <p:cNvSpPr/>
            <p:nvPr/>
          </p:nvSpPr>
          <p:spPr>
            <a:xfrm rot="6953971">
              <a:off x="5337917" y="4116424"/>
              <a:ext cx="2175101" cy="1794046"/>
            </a:xfrm>
            <a:prstGeom prst="circularArrow">
              <a:avLst>
                <a:gd name="adj1" fmla="val 9376"/>
                <a:gd name="adj2" fmla="val 1215239"/>
                <a:gd name="adj3" fmla="val 20306589"/>
                <a:gd name="adj4" fmla="val 15059366"/>
                <a:gd name="adj5" fmla="val 11499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83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714348" y="2643182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Interface graphique</a:t>
            </a:r>
            <a:endParaRPr kumimoji="0" lang="fr-FR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7433-6810-4C4A-AFCB-45101B84132D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2127</Words>
  <Application>Microsoft Office PowerPoint</Application>
  <PresentationFormat>Affichage à l'écran (4:3)</PresentationFormat>
  <Paragraphs>662</Paragraphs>
  <Slides>83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83</vt:i4>
      </vt:variant>
    </vt:vector>
  </HeadingPairs>
  <TitlesOfParts>
    <vt:vector size="84" baseType="lpstr">
      <vt:lpstr>Thème Office</vt:lpstr>
      <vt:lpstr>Projet Monofin</vt:lpstr>
      <vt:lpstr>Introduction - Monopalme</vt:lpstr>
      <vt:lpstr>Plan de l’exposé</vt:lpstr>
      <vt:lpstr>Contexte du projet - besoins</vt:lpstr>
      <vt:lpstr>Contexte du projet - conséquences</vt:lpstr>
      <vt:lpstr>Contexte du projet - problématique</vt:lpstr>
      <vt:lpstr>Objectifs du projet</vt:lpstr>
      <vt:lpstr>Objectif - Mise en œuvre</vt:lpstr>
      <vt:lpstr>Diapositive 9</vt:lpstr>
      <vt:lpstr>Interface graphique</vt:lpstr>
      <vt:lpstr>Interface graphique</vt:lpstr>
      <vt:lpstr>Interface graphique</vt:lpstr>
      <vt:lpstr>Interface graphique</vt:lpstr>
      <vt:lpstr>Interface graphique</vt:lpstr>
      <vt:lpstr>Interface graphique</vt:lpstr>
      <vt:lpstr>Interface graphique</vt:lpstr>
      <vt:lpstr>Diapositive 17</vt:lpstr>
      <vt:lpstr>Editeur de dessin</vt:lpstr>
      <vt:lpstr>Editeur de dessin</vt:lpstr>
      <vt:lpstr>Editeur de dessin</vt:lpstr>
      <vt:lpstr>Editeur de dessin</vt:lpstr>
      <vt:lpstr>Editeur de dessin</vt:lpstr>
      <vt:lpstr>Editeur de dessin</vt:lpstr>
      <vt:lpstr>Editeur de dessin</vt:lpstr>
      <vt:lpstr>Editeur de dessin</vt:lpstr>
      <vt:lpstr>Extraction de contours</vt:lpstr>
      <vt:lpstr>Extraction de contours</vt:lpstr>
      <vt:lpstr>Extraction de contours</vt:lpstr>
      <vt:lpstr>Extraction de contours</vt:lpstr>
      <vt:lpstr>Extraction de contours</vt:lpstr>
      <vt:lpstr>Diapositive 31</vt:lpstr>
      <vt:lpstr>Diapositive 32</vt:lpstr>
      <vt:lpstr>Diapositive 33</vt:lpstr>
      <vt:lpstr>Diapositive 34</vt:lpstr>
      <vt:lpstr>Extraction de contours</vt:lpstr>
      <vt:lpstr>Extraction de contours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Extraction de contours</vt:lpstr>
      <vt:lpstr>Diapositive 50</vt:lpstr>
      <vt:lpstr>Diapositive 51</vt:lpstr>
      <vt:lpstr>Diapositive 52</vt:lpstr>
      <vt:lpstr>Diapositive 53</vt:lpstr>
      <vt:lpstr>Diapositive 54</vt:lpstr>
      <vt:lpstr>Structure de données</vt:lpstr>
      <vt:lpstr>Structure de données</vt:lpstr>
      <vt:lpstr>Structure de données</vt:lpstr>
      <vt:lpstr>Structure de données</vt:lpstr>
      <vt:lpstr>Structure de données</vt:lpstr>
      <vt:lpstr>Structure de données</vt:lpstr>
      <vt:lpstr>Structure de données</vt:lpstr>
      <vt:lpstr>Interface COMSOL</vt:lpstr>
      <vt:lpstr>Interface COMSOL</vt:lpstr>
      <vt:lpstr>Interface COMSOL</vt:lpstr>
      <vt:lpstr>Interface COMSOL</vt:lpstr>
      <vt:lpstr>Interface COMSOL</vt:lpstr>
      <vt:lpstr>Interface COMSOL</vt:lpstr>
      <vt:lpstr>Interface COMSOL</vt:lpstr>
      <vt:lpstr>Interface COMSOL</vt:lpstr>
      <vt:lpstr>Interface COMSOL</vt:lpstr>
      <vt:lpstr>Diapositive 71</vt:lpstr>
      <vt:lpstr>Diapositive 72</vt:lpstr>
      <vt:lpstr>Interface COMSOL</vt:lpstr>
      <vt:lpstr>Gestion du projet</vt:lpstr>
      <vt:lpstr>Organisation du projet</vt:lpstr>
      <vt:lpstr>Organisation du projet</vt:lpstr>
      <vt:lpstr>Planification</vt:lpstr>
      <vt:lpstr>Planification</vt:lpstr>
      <vt:lpstr>Planification</vt:lpstr>
      <vt:lpstr>Planification</vt:lpstr>
      <vt:lpstr>Planification</vt:lpstr>
      <vt:lpstr>Diapositive 82</vt:lpstr>
      <vt:lpstr>Projet Monofin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Xavier</dc:creator>
  <cp:lastModifiedBy>Xavier</cp:lastModifiedBy>
  <cp:revision>166</cp:revision>
  <dcterms:created xsi:type="dcterms:W3CDTF">2009-05-26T09:04:18Z</dcterms:created>
  <dcterms:modified xsi:type="dcterms:W3CDTF">2009-05-28T06:29:06Z</dcterms:modified>
</cp:coreProperties>
</file>